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293" r:id="rId3"/>
    <p:sldId id="294" r:id="rId4"/>
    <p:sldId id="295" r:id="rId5"/>
    <p:sldId id="296" r:id="rId6"/>
    <p:sldId id="297" r:id="rId7"/>
    <p:sldId id="298" r:id="rId8"/>
    <p:sldId id="299" r:id="rId9"/>
    <p:sldId id="305" r:id="rId10"/>
    <p:sldId id="306" r:id="rId11"/>
    <p:sldId id="307" r:id="rId12"/>
    <p:sldId id="308" r:id="rId13"/>
    <p:sldId id="309" r:id="rId14"/>
    <p:sldId id="303" r:id="rId15"/>
    <p:sldId id="311" r:id="rId16"/>
    <p:sldId id="310" r:id="rId17"/>
    <p:sldId id="312" r:id="rId18"/>
    <p:sldId id="262" r:id="rId19"/>
    <p:sldId id="304" r:id="rId20"/>
    <p:sldId id="302" r:id="rId21"/>
    <p:sldId id="313" r:id="rId22"/>
    <p:sldId id="315" r:id="rId23"/>
    <p:sldId id="316" r:id="rId24"/>
    <p:sldId id="317" r:id="rId25"/>
    <p:sldId id="318" r:id="rId26"/>
    <p:sldId id="319" r:id="rId27"/>
    <p:sldId id="301" r:id="rId28"/>
    <p:sldId id="320" r:id="rId29"/>
    <p:sldId id="321" r:id="rId30"/>
    <p:sldId id="322" r:id="rId31"/>
    <p:sldId id="328" r:id="rId32"/>
    <p:sldId id="300" r:id="rId33"/>
    <p:sldId id="323" r:id="rId34"/>
    <p:sldId id="327" r:id="rId35"/>
    <p:sldId id="325" r:id="rId36"/>
    <p:sldId id="314" r:id="rId37"/>
    <p:sldId id="326" r:id="rId38"/>
    <p:sldId id="32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F18AA3-26EF-214D-A8A2-207EBA96D32F}" v="9" dt="2025-02-17T12:15:06.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94610"/>
  </p:normalViewPr>
  <p:slideViewPr>
    <p:cSldViewPr snapToGrid="0">
      <p:cViewPr varScale="1">
        <p:scale>
          <a:sx n="108" d="100"/>
          <a:sy n="108" d="100"/>
        </p:scale>
        <p:origin x="232" y="35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Caldararu" userId="fc8e66e4-48ec-41c8-8127-b05a3d560b48" providerId="ADAL" clId="{E0C96B1C-060C-1D48-8617-332B4A3C88F1}"/>
    <pc:docChg chg="undo custSel addSld modSld sldOrd">
      <pc:chgData name="Silvia Caldararu" userId="fc8e66e4-48ec-41c8-8127-b05a3d560b48" providerId="ADAL" clId="{E0C96B1C-060C-1D48-8617-332B4A3C88F1}" dt="2023-02-23T09:29:51.879" v="3834" actId="478"/>
      <pc:docMkLst>
        <pc:docMk/>
      </pc:docMkLst>
      <pc:sldChg chg="addSp delSp modSp add mod">
        <pc:chgData name="Silvia Caldararu" userId="fc8e66e4-48ec-41c8-8127-b05a3d560b48" providerId="ADAL" clId="{E0C96B1C-060C-1D48-8617-332B4A3C88F1}" dt="2023-02-23T09:29:51.879" v="3834" actId="478"/>
        <pc:sldMkLst>
          <pc:docMk/>
          <pc:sldMk cId="0" sldId="262"/>
        </pc:sldMkLst>
      </pc:sldChg>
      <pc:sldChg chg="addSp modSp new mod">
        <pc:chgData name="Silvia Caldararu" userId="fc8e66e4-48ec-41c8-8127-b05a3d560b48" providerId="ADAL" clId="{E0C96B1C-060C-1D48-8617-332B4A3C88F1}" dt="2023-02-22T09:50:11.796" v="111" actId="1076"/>
        <pc:sldMkLst>
          <pc:docMk/>
          <pc:sldMk cId="1468343851" sldId="294"/>
        </pc:sldMkLst>
      </pc:sldChg>
      <pc:sldChg chg="addSp modSp new mod modClrScheme chgLayout">
        <pc:chgData name="Silvia Caldararu" userId="fc8e66e4-48ec-41c8-8127-b05a3d560b48" providerId="ADAL" clId="{E0C96B1C-060C-1D48-8617-332B4A3C88F1}" dt="2023-02-22T09:57:54.591" v="175" actId="5793"/>
        <pc:sldMkLst>
          <pc:docMk/>
          <pc:sldMk cId="1070123205" sldId="295"/>
        </pc:sldMkLst>
      </pc:sldChg>
      <pc:sldChg chg="modSp add mod">
        <pc:chgData name="Silvia Caldararu" userId="fc8e66e4-48ec-41c8-8127-b05a3d560b48" providerId="ADAL" clId="{E0C96B1C-060C-1D48-8617-332B4A3C88F1}" dt="2023-02-22T10:00:28.330" v="244" actId="113"/>
        <pc:sldMkLst>
          <pc:docMk/>
          <pc:sldMk cId="2677778516" sldId="296"/>
        </pc:sldMkLst>
      </pc:sldChg>
      <pc:sldChg chg="modSp add mod">
        <pc:chgData name="Silvia Caldararu" userId="fc8e66e4-48ec-41c8-8127-b05a3d560b48" providerId="ADAL" clId="{E0C96B1C-060C-1D48-8617-332B4A3C88F1}" dt="2023-02-22T18:13:58.557" v="3730" actId="113"/>
        <pc:sldMkLst>
          <pc:docMk/>
          <pc:sldMk cId="4156068600" sldId="297"/>
        </pc:sldMkLst>
      </pc:sldChg>
      <pc:sldChg chg="modSp new mod">
        <pc:chgData name="Silvia Caldararu" userId="fc8e66e4-48ec-41c8-8127-b05a3d560b48" providerId="ADAL" clId="{E0C96B1C-060C-1D48-8617-332B4A3C88F1}" dt="2023-02-22T10:07:38.298" v="336" actId="20577"/>
        <pc:sldMkLst>
          <pc:docMk/>
          <pc:sldMk cId="3737953394" sldId="298"/>
        </pc:sldMkLst>
      </pc:sldChg>
      <pc:sldChg chg="addSp delSp modSp add mod">
        <pc:chgData name="Silvia Caldararu" userId="fc8e66e4-48ec-41c8-8127-b05a3d560b48" providerId="ADAL" clId="{E0C96B1C-060C-1D48-8617-332B4A3C88F1}" dt="2023-02-22T10:08:54" v="387" actId="1076"/>
        <pc:sldMkLst>
          <pc:docMk/>
          <pc:sldMk cId="3021988323" sldId="299"/>
        </pc:sldMkLst>
      </pc:sldChg>
      <pc:sldChg chg="addSp delSp modSp new mod ord">
        <pc:chgData name="Silvia Caldararu" userId="fc8e66e4-48ec-41c8-8127-b05a3d560b48" providerId="ADAL" clId="{E0C96B1C-060C-1D48-8617-332B4A3C88F1}" dt="2023-02-22T17:53:38.747" v="3202" actId="20577"/>
        <pc:sldMkLst>
          <pc:docMk/>
          <pc:sldMk cId="2389966713" sldId="300"/>
        </pc:sldMkLst>
      </pc:sldChg>
      <pc:sldChg chg="addSp modSp new mod ord">
        <pc:chgData name="Silvia Caldararu" userId="fc8e66e4-48ec-41c8-8127-b05a3d560b48" providerId="ADAL" clId="{E0C96B1C-060C-1D48-8617-332B4A3C88F1}" dt="2023-02-22T17:37:08.257" v="2894" actId="20577"/>
        <pc:sldMkLst>
          <pc:docMk/>
          <pc:sldMk cId="1391718021" sldId="301"/>
        </pc:sldMkLst>
      </pc:sldChg>
      <pc:sldChg chg="addSp modSp new mod">
        <pc:chgData name="Silvia Caldararu" userId="fc8e66e4-48ec-41c8-8127-b05a3d560b48" providerId="ADAL" clId="{E0C96B1C-060C-1D48-8617-332B4A3C88F1}" dt="2023-02-22T10:58:29.736" v="517" actId="1076"/>
        <pc:sldMkLst>
          <pc:docMk/>
          <pc:sldMk cId="3303052410" sldId="302"/>
        </pc:sldMkLst>
      </pc:sldChg>
      <pc:sldChg chg="addSp modSp new mod ord">
        <pc:chgData name="Silvia Caldararu" userId="fc8e66e4-48ec-41c8-8127-b05a3d560b48" providerId="ADAL" clId="{E0C96B1C-060C-1D48-8617-332B4A3C88F1}" dt="2023-02-22T13:19:21.848" v="996" actId="20578"/>
        <pc:sldMkLst>
          <pc:docMk/>
          <pc:sldMk cId="1428971511" sldId="303"/>
        </pc:sldMkLst>
      </pc:sldChg>
      <pc:sldChg chg="addSp modSp new mod ord">
        <pc:chgData name="Silvia Caldararu" userId="fc8e66e4-48ec-41c8-8127-b05a3d560b48" providerId="ADAL" clId="{E0C96B1C-060C-1D48-8617-332B4A3C88F1}" dt="2023-02-22T16:43:08.411" v="1670" actId="1076"/>
        <pc:sldMkLst>
          <pc:docMk/>
          <pc:sldMk cId="3985705836" sldId="304"/>
        </pc:sldMkLst>
      </pc:sldChg>
      <pc:sldChg chg="addSp modSp new mod">
        <pc:chgData name="Silvia Caldararu" userId="fc8e66e4-48ec-41c8-8127-b05a3d560b48" providerId="ADAL" clId="{E0C96B1C-060C-1D48-8617-332B4A3C88F1}" dt="2023-02-22T11:18:33.720" v="775" actId="14100"/>
        <pc:sldMkLst>
          <pc:docMk/>
          <pc:sldMk cId="1638478333" sldId="305"/>
        </pc:sldMkLst>
      </pc:sldChg>
      <pc:sldChg chg="delSp modSp add mod">
        <pc:chgData name="Silvia Caldararu" userId="fc8e66e4-48ec-41c8-8127-b05a3d560b48" providerId="ADAL" clId="{E0C96B1C-060C-1D48-8617-332B4A3C88F1}" dt="2023-02-22T11:20:37.979" v="809" actId="313"/>
        <pc:sldMkLst>
          <pc:docMk/>
          <pc:sldMk cId="1380693184" sldId="306"/>
        </pc:sldMkLst>
      </pc:sldChg>
      <pc:sldChg chg="addSp modSp add mod">
        <pc:chgData name="Silvia Caldararu" userId="fc8e66e4-48ec-41c8-8127-b05a3d560b48" providerId="ADAL" clId="{E0C96B1C-060C-1D48-8617-332B4A3C88F1}" dt="2023-02-22T11:22:30.936" v="995" actId="113"/>
        <pc:sldMkLst>
          <pc:docMk/>
          <pc:sldMk cId="3394540408" sldId="307"/>
        </pc:sldMkLst>
      </pc:sldChg>
      <pc:sldChg chg="addSp modSp new mod">
        <pc:chgData name="Silvia Caldararu" userId="fc8e66e4-48ec-41c8-8127-b05a3d560b48" providerId="ADAL" clId="{E0C96B1C-060C-1D48-8617-332B4A3C88F1}" dt="2023-02-22T14:02:06.939" v="1217" actId="1076"/>
        <pc:sldMkLst>
          <pc:docMk/>
          <pc:sldMk cId="2656607782" sldId="308"/>
        </pc:sldMkLst>
      </pc:sldChg>
      <pc:sldChg chg="addSp modSp new mod">
        <pc:chgData name="Silvia Caldararu" userId="fc8e66e4-48ec-41c8-8127-b05a3d560b48" providerId="ADAL" clId="{E0C96B1C-060C-1D48-8617-332B4A3C88F1}" dt="2023-02-22T14:12:36.733" v="1275" actId="20577"/>
        <pc:sldMkLst>
          <pc:docMk/>
          <pc:sldMk cId="2151431387" sldId="309"/>
        </pc:sldMkLst>
      </pc:sldChg>
      <pc:sldChg chg="addSp modSp new mod">
        <pc:chgData name="Silvia Caldararu" userId="fc8e66e4-48ec-41c8-8127-b05a3d560b48" providerId="ADAL" clId="{E0C96B1C-060C-1D48-8617-332B4A3C88F1}" dt="2023-02-22T16:41:15.715" v="1598" actId="1076"/>
        <pc:sldMkLst>
          <pc:docMk/>
          <pc:sldMk cId="4202489348" sldId="310"/>
        </pc:sldMkLst>
      </pc:sldChg>
      <pc:sldChg chg="add">
        <pc:chgData name="Silvia Caldararu" userId="fc8e66e4-48ec-41c8-8127-b05a3d560b48" providerId="ADAL" clId="{E0C96B1C-060C-1D48-8617-332B4A3C88F1}" dt="2023-02-22T15:00:13.143" v="1277"/>
        <pc:sldMkLst>
          <pc:docMk/>
          <pc:sldMk cId="2668046349" sldId="311"/>
        </pc:sldMkLst>
      </pc:sldChg>
      <pc:sldChg chg="addSp delSp modSp new mod">
        <pc:chgData name="Silvia Caldararu" userId="fc8e66e4-48ec-41c8-8127-b05a3d560b48" providerId="ADAL" clId="{E0C96B1C-060C-1D48-8617-332B4A3C88F1}" dt="2023-02-22T16:39:48.054" v="1537" actId="1076"/>
        <pc:sldMkLst>
          <pc:docMk/>
          <pc:sldMk cId="2737102643" sldId="312"/>
        </pc:sldMkLst>
      </pc:sldChg>
      <pc:sldChg chg="modSp add mod">
        <pc:chgData name="Silvia Caldararu" userId="fc8e66e4-48ec-41c8-8127-b05a3d560b48" providerId="ADAL" clId="{E0C96B1C-060C-1D48-8617-332B4A3C88F1}" dt="2023-02-22T18:16:24.790" v="3731" actId="20577"/>
        <pc:sldMkLst>
          <pc:docMk/>
          <pc:sldMk cId="4078005741" sldId="313"/>
        </pc:sldMkLst>
      </pc:sldChg>
      <pc:sldChg chg="addSp modSp new mod">
        <pc:chgData name="Silvia Caldararu" userId="fc8e66e4-48ec-41c8-8127-b05a3d560b48" providerId="ADAL" clId="{E0C96B1C-060C-1D48-8617-332B4A3C88F1}" dt="2023-02-22T17:05:43.181" v="1974" actId="14100"/>
        <pc:sldMkLst>
          <pc:docMk/>
          <pc:sldMk cId="1012432867" sldId="314"/>
        </pc:sldMkLst>
      </pc:sldChg>
      <pc:sldChg chg="add">
        <pc:chgData name="Silvia Caldararu" userId="fc8e66e4-48ec-41c8-8127-b05a3d560b48" providerId="ADAL" clId="{E0C96B1C-060C-1D48-8617-332B4A3C88F1}" dt="2023-02-22T17:10:11.887" v="1975"/>
        <pc:sldMkLst>
          <pc:docMk/>
          <pc:sldMk cId="353157897" sldId="315"/>
        </pc:sldMkLst>
      </pc:sldChg>
      <pc:sldChg chg="delSp modSp add mod">
        <pc:chgData name="Silvia Caldararu" userId="fc8e66e4-48ec-41c8-8127-b05a3d560b48" providerId="ADAL" clId="{E0C96B1C-060C-1D48-8617-332B4A3C88F1}" dt="2023-02-22T18:17:06.153" v="3752" actId="14100"/>
        <pc:sldMkLst>
          <pc:docMk/>
          <pc:sldMk cId="389139158" sldId="316"/>
        </pc:sldMkLst>
      </pc:sldChg>
      <pc:sldChg chg="addSp modSp new mod">
        <pc:chgData name="Silvia Caldararu" userId="fc8e66e4-48ec-41c8-8127-b05a3d560b48" providerId="ADAL" clId="{E0C96B1C-060C-1D48-8617-332B4A3C88F1}" dt="2023-02-22T17:20:17.521" v="2243" actId="20577"/>
        <pc:sldMkLst>
          <pc:docMk/>
          <pc:sldMk cId="584942497" sldId="317"/>
        </pc:sldMkLst>
      </pc:sldChg>
      <pc:sldChg chg="addSp modSp new mod">
        <pc:chgData name="Silvia Caldararu" userId="fc8e66e4-48ec-41c8-8127-b05a3d560b48" providerId="ADAL" clId="{E0C96B1C-060C-1D48-8617-332B4A3C88F1}" dt="2023-02-22T17:28:47.255" v="2547" actId="313"/>
        <pc:sldMkLst>
          <pc:docMk/>
          <pc:sldMk cId="2770812978" sldId="318"/>
        </pc:sldMkLst>
      </pc:sldChg>
      <pc:sldChg chg="add">
        <pc:chgData name="Silvia Caldararu" userId="fc8e66e4-48ec-41c8-8127-b05a3d560b48" providerId="ADAL" clId="{E0C96B1C-060C-1D48-8617-332B4A3C88F1}" dt="2023-02-22T17:30:01.062" v="2548"/>
        <pc:sldMkLst>
          <pc:docMk/>
          <pc:sldMk cId="1852286349" sldId="319"/>
        </pc:sldMkLst>
      </pc:sldChg>
      <pc:sldChg chg="modSp add mod">
        <pc:chgData name="Silvia Caldararu" userId="fc8e66e4-48ec-41c8-8127-b05a3d560b48" providerId="ADAL" clId="{E0C96B1C-060C-1D48-8617-332B4A3C88F1}" dt="2023-02-22T17:37:41.654" v="2924" actId="20577"/>
        <pc:sldMkLst>
          <pc:docMk/>
          <pc:sldMk cId="2813480628" sldId="320"/>
        </pc:sldMkLst>
      </pc:sldChg>
      <pc:sldChg chg="addSp modSp new mod">
        <pc:chgData name="Silvia Caldararu" userId="fc8e66e4-48ec-41c8-8127-b05a3d560b48" providerId="ADAL" clId="{E0C96B1C-060C-1D48-8617-332B4A3C88F1}" dt="2023-02-22T17:46:25.114" v="2984" actId="13822"/>
        <pc:sldMkLst>
          <pc:docMk/>
          <pc:sldMk cId="2675868499" sldId="321"/>
        </pc:sldMkLst>
      </pc:sldChg>
      <pc:sldChg chg="modSp add mod">
        <pc:chgData name="Silvia Caldararu" userId="fc8e66e4-48ec-41c8-8127-b05a3d560b48" providerId="ADAL" clId="{E0C96B1C-060C-1D48-8617-332B4A3C88F1}" dt="2023-02-22T17:47:45.092" v="3042" actId="20577"/>
        <pc:sldMkLst>
          <pc:docMk/>
          <pc:sldMk cId="3206938742" sldId="322"/>
        </pc:sldMkLst>
      </pc:sldChg>
      <pc:sldChg chg="addSp delSp modSp new mod">
        <pc:chgData name="Silvia Caldararu" userId="fc8e66e4-48ec-41c8-8127-b05a3d560b48" providerId="ADAL" clId="{E0C96B1C-060C-1D48-8617-332B4A3C88F1}" dt="2023-02-22T18:11:50.524" v="3728" actId="20577"/>
        <pc:sldMkLst>
          <pc:docMk/>
          <pc:sldMk cId="1631706502" sldId="323"/>
        </pc:sldMkLst>
      </pc:sldChg>
      <pc:sldChg chg="addSp modSp add mod">
        <pc:chgData name="Silvia Caldararu" userId="fc8e66e4-48ec-41c8-8127-b05a3d560b48" providerId="ADAL" clId="{E0C96B1C-060C-1D48-8617-332B4A3C88F1}" dt="2023-02-22T17:55:46.214" v="3237" actId="1076"/>
        <pc:sldMkLst>
          <pc:docMk/>
          <pc:sldMk cId="1192522796" sldId="324"/>
        </pc:sldMkLst>
      </pc:sldChg>
      <pc:sldChg chg="add">
        <pc:chgData name="Silvia Caldararu" userId="fc8e66e4-48ec-41c8-8127-b05a3d560b48" providerId="ADAL" clId="{E0C96B1C-060C-1D48-8617-332B4A3C88F1}" dt="2023-02-22T18:12:35.955" v="3729"/>
        <pc:sldMkLst>
          <pc:docMk/>
          <pc:sldMk cId="1330247272" sldId="325"/>
        </pc:sldMkLst>
      </pc:sldChg>
    </pc:docChg>
  </pc:docChgLst>
  <pc:docChgLst>
    <pc:chgData name="Silvia Caldararu" userId="fc8e66e4-48ec-41c8-8127-b05a3d560b48" providerId="ADAL" clId="{C8F18AA3-26EF-214D-A8A2-207EBA96D32F}"/>
    <pc:docChg chg="undo custSel addSld delSld modSld">
      <pc:chgData name="Silvia Caldararu" userId="fc8e66e4-48ec-41c8-8127-b05a3d560b48" providerId="ADAL" clId="{C8F18AA3-26EF-214D-A8A2-207EBA96D32F}" dt="2025-02-18T12:42:27.447" v="355" actId="1076"/>
      <pc:docMkLst>
        <pc:docMk/>
      </pc:docMkLst>
      <pc:sldChg chg="modSp mod">
        <pc:chgData name="Silvia Caldararu" userId="fc8e66e4-48ec-41c8-8127-b05a3d560b48" providerId="ADAL" clId="{C8F18AA3-26EF-214D-A8A2-207EBA96D32F}" dt="2025-02-18T12:42:27.447" v="355" actId="1076"/>
        <pc:sldMkLst>
          <pc:docMk/>
          <pc:sldMk cId="2151431387" sldId="309"/>
        </pc:sldMkLst>
        <pc:picChg chg="mod">
          <ac:chgData name="Silvia Caldararu" userId="fc8e66e4-48ec-41c8-8127-b05a3d560b48" providerId="ADAL" clId="{C8F18AA3-26EF-214D-A8A2-207EBA96D32F}" dt="2025-02-18T12:42:27.447" v="355" actId="1076"/>
          <ac:picMkLst>
            <pc:docMk/>
            <pc:sldMk cId="2151431387" sldId="309"/>
            <ac:picMk id="3" creationId="{38508815-22E6-00CC-A8C0-AFCDB244D47F}"/>
          </ac:picMkLst>
        </pc:picChg>
      </pc:sldChg>
      <pc:sldChg chg="addSp delSp modSp add mod">
        <pc:chgData name="Silvia Caldararu" userId="fc8e66e4-48ec-41c8-8127-b05a3d560b48" providerId="ADAL" clId="{C8F18AA3-26EF-214D-A8A2-207EBA96D32F}" dt="2025-02-17T12:13:28.411" v="350" actId="14100"/>
        <pc:sldMkLst>
          <pc:docMk/>
          <pc:sldMk cId="865216143" sldId="327"/>
        </pc:sldMkLst>
        <pc:spChg chg="mod">
          <ac:chgData name="Silvia Caldararu" userId="fc8e66e4-48ec-41c8-8127-b05a3d560b48" providerId="ADAL" clId="{C8F18AA3-26EF-214D-A8A2-207EBA96D32F}" dt="2025-02-17T12:13:16.708" v="348" actId="14100"/>
          <ac:spMkLst>
            <pc:docMk/>
            <pc:sldMk cId="865216143" sldId="327"/>
            <ac:spMk id="3" creationId="{56581DC8-201D-C7D7-7F3D-9FC486BFB589}"/>
          </ac:spMkLst>
        </pc:spChg>
        <pc:spChg chg="mod">
          <ac:chgData name="Silvia Caldararu" userId="fc8e66e4-48ec-41c8-8127-b05a3d560b48" providerId="ADAL" clId="{C8F18AA3-26EF-214D-A8A2-207EBA96D32F}" dt="2025-02-17T12:07:24.980" v="41" actId="20577"/>
          <ac:spMkLst>
            <pc:docMk/>
            <pc:sldMk cId="865216143" sldId="327"/>
            <ac:spMk id="4" creationId="{A827D9A1-D697-081D-7BC3-C586488EF133}"/>
          </ac:spMkLst>
        </pc:spChg>
        <pc:spChg chg="del">
          <ac:chgData name="Silvia Caldararu" userId="fc8e66e4-48ec-41c8-8127-b05a3d560b48" providerId="ADAL" clId="{C8F18AA3-26EF-214D-A8A2-207EBA96D32F}" dt="2025-02-17T12:07:52.295" v="61" actId="478"/>
          <ac:spMkLst>
            <pc:docMk/>
            <pc:sldMk cId="865216143" sldId="327"/>
            <ac:spMk id="6" creationId="{00610EA5-BA37-66D5-94AA-6956C8E8C02C}"/>
          </ac:spMkLst>
        </pc:spChg>
        <pc:spChg chg="add mod">
          <ac:chgData name="Silvia Caldararu" userId="fc8e66e4-48ec-41c8-8127-b05a3d560b48" providerId="ADAL" clId="{C8F18AA3-26EF-214D-A8A2-207EBA96D32F}" dt="2025-02-17T12:11:36.607" v="168" actId="1076"/>
          <ac:spMkLst>
            <pc:docMk/>
            <pc:sldMk cId="865216143" sldId="327"/>
            <ac:spMk id="13" creationId="{32C35DBF-83F3-9BEA-EA8C-D7A9BB25826C}"/>
          </ac:spMkLst>
        </pc:spChg>
        <pc:spChg chg="add mod">
          <ac:chgData name="Silvia Caldararu" userId="fc8e66e4-48ec-41c8-8127-b05a3d560b48" providerId="ADAL" clId="{C8F18AA3-26EF-214D-A8A2-207EBA96D32F}" dt="2025-02-17T12:12:11.930" v="213" actId="1076"/>
          <ac:spMkLst>
            <pc:docMk/>
            <pc:sldMk cId="865216143" sldId="327"/>
            <ac:spMk id="16" creationId="{9276222C-BA6A-4119-F03C-10FF1B538F08}"/>
          </ac:spMkLst>
        </pc:spChg>
        <pc:spChg chg="add mod">
          <ac:chgData name="Silvia Caldararu" userId="fc8e66e4-48ec-41c8-8127-b05a3d560b48" providerId="ADAL" clId="{C8F18AA3-26EF-214D-A8A2-207EBA96D32F}" dt="2025-02-17T12:13:00.847" v="337" actId="1076"/>
          <ac:spMkLst>
            <pc:docMk/>
            <pc:sldMk cId="865216143" sldId="327"/>
            <ac:spMk id="20" creationId="{ED4EADD9-B1AC-12C8-F7A8-16DBF01548B9}"/>
          </ac:spMkLst>
        </pc:spChg>
        <pc:cxnChg chg="add del">
          <ac:chgData name="Silvia Caldararu" userId="fc8e66e4-48ec-41c8-8127-b05a3d560b48" providerId="ADAL" clId="{C8F18AA3-26EF-214D-A8A2-207EBA96D32F}" dt="2025-02-17T12:10:55.619" v="138" actId="11529"/>
          <ac:cxnSpMkLst>
            <pc:docMk/>
            <pc:sldMk cId="865216143" sldId="327"/>
            <ac:cxnSpMk id="7" creationId="{F2A3BEB2-78AA-8905-A569-3673C9825547}"/>
          </ac:cxnSpMkLst>
        </pc:cxnChg>
        <pc:cxnChg chg="add mod">
          <ac:chgData name="Silvia Caldararu" userId="fc8e66e4-48ec-41c8-8127-b05a3d560b48" providerId="ADAL" clId="{C8F18AA3-26EF-214D-A8A2-207EBA96D32F}" dt="2025-02-17T12:13:23.090" v="349" actId="14100"/>
          <ac:cxnSpMkLst>
            <pc:docMk/>
            <pc:sldMk cId="865216143" sldId="327"/>
            <ac:cxnSpMk id="9" creationId="{0E2F689B-3D50-358F-2575-D0EF43B0F654}"/>
          </ac:cxnSpMkLst>
        </pc:cxnChg>
        <pc:cxnChg chg="add mod">
          <ac:chgData name="Silvia Caldararu" userId="fc8e66e4-48ec-41c8-8127-b05a3d560b48" providerId="ADAL" clId="{C8F18AA3-26EF-214D-A8A2-207EBA96D32F}" dt="2025-02-17T12:13:28.411" v="350" actId="14100"/>
          <ac:cxnSpMkLst>
            <pc:docMk/>
            <pc:sldMk cId="865216143" sldId="327"/>
            <ac:cxnSpMk id="10" creationId="{5BFD70F6-93FA-7351-04C5-43726AD03E40}"/>
          </ac:cxnSpMkLst>
        </pc:cxnChg>
        <pc:cxnChg chg="add mod">
          <ac:chgData name="Silvia Caldararu" userId="fc8e66e4-48ec-41c8-8127-b05a3d560b48" providerId="ADAL" clId="{C8F18AA3-26EF-214D-A8A2-207EBA96D32F}" dt="2025-02-17T12:11:54.790" v="171" actId="14100"/>
          <ac:cxnSpMkLst>
            <pc:docMk/>
            <pc:sldMk cId="865216143" sldId="327"/>
            <ac:cxnSpMk id="14" creationId="{1F020D57-1FE6-08B3-86C9-10C9BFD9015D}"/>
          </ac:cxnSpMkLst>
        </pc:cxnChg>
        <pc:cxnChg chg="add mod">
          <ac:chgData name="Silvia Caldararu" userId="fc8e66e4-48ec-41c8-8127-b05a3d560b48" providerId="ADAL" clId="{C8F18AA3-26EF-214D-A8A2-207EBA96D32F}" dt="2025-02-17T12:12:23.131" v="217" actId="14100"/>
          <ac:cxnSpMkLst>
            <pc:docMk/>
            <pc:sldMk cId="865216143" sldId="327"/>
            <ac:cxnSpMk id="17" creationId="{CDC8D26B-385C-0F1C-EECF-4F21F12DD658}"/>
          </ac:cxnSpMkLst>
        </pc:cxnChg>
      </pc:sldChg>
      <pc:sldChg chg="add del">
        <pc:chgData name="Silvia Caldararu" userId="fc8e66e4-48ec-41c8-8127-b05a3d560b48" providerId="ADAL" clId="{C8F18AA3-26EF-214D-A8A2-207EBA96D32F}" dt="2025-02-17T12:14:34.865" v="352"/>
        <pc:sldMkLst>
          <pc:docMk/>
          <pc:sldMk cId="2715909758" sldId="328"/>
        </pc:sldMkLst>
      </pc:sldChg>
      <pc:sldChg chg="add">
        <pc:chgData name="Silvia Caldararu" userId="fc8e66e4-48ec-41c8-8127-b05a3d560b48" providerId="ADAL" clId="{C8F18AA3-26EF-214D-A8A2-207EBA96D32F}" dt="2025-02-17T12:15:06.565" v="353"/>
        <pc:sldMkLst>
          <pc:docMk/>
          <pc:sldMk cId="3447519152" sldId="328"/>
        </pc:sldMkLst>
      </pc:sldChg>
    </pc:docChg>
  </pc:docChgLst>
  <pc:docChgLst>
    <pc:chgData name="Silvia Caldararu" userId="fc8e66e4-48ec-41c8-8127-b05a3d560b48" providerId="ADAL" clId="{9ABAD2FD-E62C-DA49-B9E2-746478A94383}"/>
    <pc:docChg chg="custSel addSld modSld sldOrd">
      <pc:chgData name="Silvia Caldararu" userId="fc8e66e4-48ec-41c8-8127-b05a3d560b48" providerId="ADAL" clId="{9ABAD2FD-E62C-DA49-B9E2-746478A94383}" dt="2024-02-18T14:07:43.979" v="200" actId="20577"/>
      <pc:docMkLst>
        <pc:docMk/>
      </pc:docMkLst>
      <pc:sldChg chg="modNotesTx">
        <pc:chgData name="Silvia Caldararu" userId="fc8e66e4-48ec-41c8-8127-b05a3d560b48" providerId="ADAL" clId="{9ABAD2FD-E62C-DA49-B9E2-746478A94383}" dt="2024-02-18T14:07:43.979" v="200" actId="20577"/>
        <pc:sldMkLst>
          <pc:docMk/>
          <pc:sldMk cId="1428971511" sldId="303"/>
        </pc:sldMkLst>
      </pc:sldChg>
      <pc:sldChg chg="addSp modSp mod ord">
        <pc:chgData name="Silvia Caldararu" userId="fc8e66e4-48ec-41c8-8127-b05a3d560b48" providerId="ADAL" clId="{9ABAD2FD-E62C-DA49-B9E2-746478A94383}" dt="2024-02-18T13:27:07.373" v="55" actId="20578"/>
        <pc:sldMkLst>
          <pc:docMk/>
          <pc:sldMk cId="1012432867" sldId="314"/>
        </pc:sldMkLst>
      </pc:sldChg>
      <pc:sldChg chg="modSp mod">
        <pc:chgData name="Silvia Caldararu" userId="fc8e66e4-48ec-41c8-8127-b05a3d560b48" providerId="ADAL" clId="{9ABAD2FD-E62C-DA49-B9E2-746478A94383}" dt="2024-02-18T12:44:43.521" v="47" actId="20577"/>
        <pc:sldMkLst>
          <pc:docMk/>
          <pc:sldMk cId="584942497" sldId="317"/>
        </pc:sldMkLst>
      </pc:sldChg>
      <pc:sldChg chg="modSp mod">
        <pc:chgData name="Silvia Caldararu" userId="fc8e66e4-48ec-41c8-8127-b05a3d560b48" providerId="ADAL" clId="{9ABAD2FD-E62C-DA49-B9E2-746478A94383}" dt="2024-02-18T12:54:16.924" v="53" actId="20577"/>
        <pc:sldMkLst>
          <pc:docMk/>
          <pc:sldMk cId="1631706502" sldId="323"/>
        </pc:sldMkLst>
      </pc:sldChg>
      <pc:sldChg chg="delSp mod">
        <pc:chgData name="Silvia Caldararu" userId="fc8e66e4-48ec-41c8-8127-b05a3d560b48" providerId="ADAL" clId="{9ABAD2FD-E62C-DA49-B9E2-746478A94383}" dt="2024-02-18T12:54:47.126" v="54" actId="478"/>
        <pc:sldMkLst>
          <pc:docMk/>
          <pc:sldMk cId="1192522796" sldId="324"/>
        </pc:sldMkLst>
      </pc:sldChg>
      <pc:sldChg chg="addSp delSp modSp new mod">
        <pc:chgData name="Silvia Caldararu" userId="fc8e66e4-48ec-41c8-8127-b05a3d560b48" providerId="ADAL" clId="{9ABAD2FD-E62C-DA49-B9E2-746478A94383}" dt="2024-02-18T13:40:16.838" v="160" actId="1076"/>
        <pc:sldMkLst>
          <pc:docMk/>
          <pc:sldMk cId="997171908" sldId="32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C5F5F-0CED-5F41-84BD-DE25E67C0103}" type="datetimeFigureOut">
              <a:rPr lang="en-GB" smtClean="0"/>
              <a:t>18/02/2025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923F0-2F73-954D-A1BD-1EB3FD7BCFE2}" type="slidenum">
              <a:rPr lang="en-GB" smtClean="0"/>
              <a:t>‹#›</a:t>
            </a:fld>
            <a:endParaRPr lang="en-GB"/>
          </a:p>
        </p:txBody>
      </p:sp>
    </p:spTree>
    <p:extLst>
      <p:ext uri="{BB962C8B-B14F-4D97-AF65-F5344CB8AC3E}">
        <p14:creationId xmlns:p14="http://schemas.microsoft.com/office/powerpoint/2010/main" val="4118444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92863c416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692863c416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88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92863c416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692863c416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37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IPCC AR6 WG I, chapter 1.5 Figure 1.21</a:t>
            </a:r>
          </a:p>
        </p:txBody>
      </p:sp>
      <p:sp>
        <p:nvSpPr>
          <p:cNvPr id="4" name="Slide Number Placeholder 3"/>
          <p:cNvSpPr>
            <a:spLocks noGrp="1"/>
          </p:cNvSpPr>
          <p:nvPr>
            <p:ph type="sldNum" sz="quarter" idx="5"/>
          </p:nvPr>
        </p:nvSpPr>
        <p:spPr/>
        <p:txBody>
          <a:bodyPr/>
          <a:lstStyle/>
          <a:p>
            <a:fld id="{AF4923F0-2F73-954D-A1BD-1EB3FD7BCFE2}" type="slidenum">
              <a:rPr lang="en-GB" smtClean="0"/>
              <a:t>14</a:t>
            </a:fld>
            <a:endParaRPr lang="en-GB"/>
          </a:p>
        </p:txBody>
      </p:sp>
    </p:spTree>
    <p:extLst>
      <p:ext uri="{BB962C8B-B14F-4D97-AF65-F5344CB8AC3E}">
        <p14:creationId xmlns:p14="http://schemas.microsoft.com/office/powerpoint/2010/main" val="2513335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103f854d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103f854d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81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c2c8078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fc2c8078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92863c416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692863c416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677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59E3-EB37-E9D7-9630-840A43B0B060}"/>
              </a:ext>
            </a:extLst>
          </p:cNvPr>
          <p:cNvSpPr>
            <a:spLocks noGrp="1"/>
          </p:cNvSpPr>
          <p:nvPr>
            <p:ph type="ctrTitle"/>
          </p:nvPr>
        </p:nvSpPr>
        <p:spPr>
          <a:xfrm>
            <a:off x="347869" y="2235200"/>
            <a:ext cx="11280913" cy="2387600"/>
          </a:xfr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1D9FF4C9-862F-D3AC-230E-317C1335269E}"/>
              </a:ext>
            </a:extLst>
          </p:cNvPr>
          <p:cNvSpPr>
            <a:spLocks noGrp="1"/>
          </p:cNvSpPr>
          <p:nvPr>
            <p:ph type="subTitle" idx="1" hasCustomPrompt="1"/>
          </p:nvPr>
        </p:nvSpPr>
        <p:spPr>
          <a:xfrm>
            <a:off x="1524000" y="5079587"/>
            <a:ext cx="9144000" cy="92026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Silvia Caldararu</a:t>
            </a:r>
          </a:p>
          <a:p>
            <a:r>
              <a:rPr lang="en-GB" dirty="0"/>
              <a:t>ESU22001 Climate Science</a:t>
            </a:r>
            <a:endParaRPr lang="en-US" dirty="0"/>
          </a:p>
        </p:txBody>
      </p:sp>
      <p:sp>
        <p:nvSpPr>
          <p:cNvPr id="4" name="Date Placeholder 3">
            <a:extLst>
              <a:ext uri="{FF2B5EF4-FFF2-40B4-BE49-F238E27FC236}">
                <a16:creationId xmlns:a16="http://schemas.microsoft.com/office/drawing/2014/main" id="{5BC5A05A-79D9-A64D-C24D-0E3A0B7E5787}"/>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5" name="Footer Placeholder 4">
            <a:extLst>
              <a:ext uri="{FF2B5EF4-FFF2-40B4-BE49-F238E27FC236}">
                <a16:creationId xmlns:a16="http://schemas.microsoft.com/office/drawing/2014/main" id="{C88864EC-0429-B9B1-0609-18C4D8A5EA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74626D-4403-D57E-A24B-48394EA83260}"/>
              </a:ext>
            </a:extLst>
          </p:cNvPr>
          <p:cNvSpPr>
            <a:spLocks noGrp="1"/>
          </p:cNvSpPr>
          <p:nvPr>
            <p:ph type="sldNum" sz="quarter" idx="12"/>
          </p:nvPr>
        </p:nvSpPr>
        <p:spPr/>
        <p:txBody>
          <a:bodyPr/>
          <a:lstStyle/>
          <a:p>
            <a:fld id="{CA368ED4-CF86-0B4A-9477-8152FF559D57}" type="slidenum">
              <a:rPr lang="en-GB" smtClean="0"/>
              <a:t>‹#›</a:t>
            </a:fld>
            <a:endParaRPr lang="en-GB"/>
          </a:p>
        </p:txBody>
      </p:sp>
      <p:pic>
        <p:nvPicPr>
          <p:cNvPr id="10" name="Picture 9" descr="Background pattern&#10;&#10;Description automatically generated">
            <a:extLst>
              <a:ext uri="{FF2B5EF4-FFF2-40B4-BE49-F238E27FC236}">
                <a16:creationId xmlns:a16="http://schemas.microsoft.com/office/drawing/2014/main" id="{3A5F1C7D-A432-BA31-421B-3541BF7CFC28}"/>
              </a:ext>
            </a:extLst>
          </p:cNvPr>
          <p:cNvPicPr>
            <a:picLocks noChangeAspect="1"/>
          </p:cNvPicPr>
          <p:nvPr/>
        </p:nvPicPr>
        <p:blipFill>
          <a:blip r:embed="rId2"/>
          <a:stretch>
            <a:fillRect/>
          </a:stretch>
        </p:blipFill>
        <p:spPr>
          <a:xfrm>
            <a:off x="1" y="0"/>
            <a:ext cx="12191999" cy="2503488"/>
          </a:xfrm>
          <a:prstGeom prst="rect">
            <a:avLst/>
          </a:prstGeom>
        </p:spPr>
      </p:pic>
    </p:spTree>
    <p:extLst>
      <p:ext uri="{BB962C8B-B14F-4D97-AF65-F5344CB8AC3E}">
        <p14:creationId xmlns:p14="http://schemas.microsoft.com/office/powerpoint/2010/main" val="64388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2C2F-B0E2-AF07-F597-E36856D514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4C9E4B-99E2-BDE8-516F-53E8DFD383D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AF280D-EB9B-8D5D-5708-B27B43DB980A}"/>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5" name="Footer Placeholder 4">
            <a:extLst>
              <a:ext uri="{FF2B5EF4-FFF2-40B4-BE49-F238E27FC236}">
                <a16:creationId xmlns:a16="http://schemas.microsoft.com/office/drawing/2014/main" id="{E8139087-E8FA-806F-9DE8-D8982C31E6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67176F-D96A-B5E2-8421-B41C64C42C1D}"/>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2226740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869F4E-0271-8A0B-30F6-30E353DB35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64D047-5ADA-C536-5A0F-BB5B9496A1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3565A8-A65A-D203-5862-A8BBC5DE5224}"/>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5" name="Footer Placeholder 4">
            <a:extLst>
              <a:ext uri="{FF2B5EF4-FFF2-40B4-BE49-F238E27FC236}">
                <a16:creationId xmlns:a16="http://schemas.microsoft.com/office/drawing/2014/main" id="{7848B845-D8AF-648E-2E66-CF8F970D0B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AF587C-F58D-32DD-4296-7E5B6E223F13}"/>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379023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156D-F5D1-F356-8BF7-87130259C0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D3E15D-587D-CC2B-7BDA-01C892F50F2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F66C14-05B1-138B-3252-65B476F6A5F6}"/>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5" name="Footer Placeholder 4">
            <a:extLst>
              <a:ext uri="{FF2B5EF4-FFF2-40B4-BE49-F238E27FC236}">
                <a16:creationId xmlns:a16="http://schemas.microsoft.com/office/drawing/2014/main" id="{66CFCF9C-0619-F27C-118C-5D00A32F5F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9238-3FD5-EC64-FACF-924DB0DDAB36}"/>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70813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1BB2-0698-C2A3-0564-B2D3518F895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6E0747-930E-CFEA-B115-5AAA120F27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1C4F43-F17F-C561-88B5-4C78ED4216D5}"/>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5" name="Footer Placeholder 4">
            <a:extLst>
              <a:ext uri="{FF2B5EF4-FFF2-40B4-BE49-F238E27FC236}">
                <a16:creationId xmlns:a16="http://schemas.microsoft.com/office/drawing/2014/main" id="{20DF68A1-5203-AF83-BF12-39AFBA85EC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1B554B-46C3-B1BF-6584-E03EB8B08166}"/>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398992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5CCF-CE22-A68E-D301-928A82DF88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3DDFC7C-CAB0-DBED-8480-D76682E8DE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AC26507-6124-5BCE-C60E-805155AE97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271356F-262B-566E-809E-96D0229C619A}"/>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6" name="Footer Placeholder 5">
            <a:extLst>
              <a:ext uri="{FF2B5EF4-FFF2-40B4-BE49-F238E27FC236}">
                <a16:creationId xmlns:a16="http://schemas.microsoft.com/office/drawing/2014/main" id="{897168CB-E4DF-D451-035A-2208DF7141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990623-196E-EC16-03DD-387FFDE781B8}"/>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185339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EE89-B1D3-F260-5E9C-598084110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266162-1F5E-2FAA-D6A9-4AAE61AAF8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0AE8EB7-B75E-8A00-5154-59EC41A8CA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E186C0-6DD3-60A6-E83A-3FB7CB45C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C769D1E-25D5-A631-A7D1-B622B74BD1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E4FFB35-823F-4877-D924-0729DF1FDE4A}"/>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8" name="Footer Placeholder 7">
            <a:extLst>
              <a:ext uri="{FF2B5EF4-FFF2-40B4-BE49-F238E27FC236}">
                <a16:creationId xmlns:a16="http://schemas.microsoft.com/office/drawing/2014/main" id="{C2490B7F-FCCF-926E-5097-26CF8E2C337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28C1ED-C34B-FCF4-6450-964E2862774F}"/>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164622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83D4-D953-97FC-CD06-EEC1B44DF26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8AF32C5-3829-7554-0A08-7F3A3539DB51}"/>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4" name="Footer Placeholder 3">
            <a:extLst>
              <a:ext uri="{FF2B5EF4-FFF2-40B4-BE49-F238E27FC236}">
                <a16:creationId xmlns:a16="http://schemas.microsoft.com/office/drawing/2014/main" id="{ED114EF1-1366-24A6-A894-2C9DB04C05C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A40CB7-6DE1-1C9F-9AE4-E0679631847D}"/>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274576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5E891-08DD-355F-267E-D8DE8BC56699}"/>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3" name="Footer Placeholder 2">
            <a:extLst>
              <a:ext uri="{FF2B5EF4-FFF2-40B4-BE49-F238E27FC236}">
                <a16:creationId xmlns:a16="http://schemas.microsoft.com/office/drawing/2014/main" id="{A0DAF2B4-A9C6-1071-FE07-808B2D2B56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5DAFEE5-38C6-AB74-3CA4-C336BBAFA4E8}"/>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17561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0018-0876-B314-A25A-219C41A6FB9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AF74035-94DF-8901-9F5E-AECC007C9D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B38DB3-A5D0-1992-3544-E61D4E720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4DB7FD-2B8F-A4C1-29EC-B6C2815DFC3D}"/>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6" name="Footer Placeholder 5">
            <a:extLst>
              <a:ext uri="{FF2B5EF4-FFF2-40B4-BE49-F238E27FC236}">
                <a16:creationId xmlns:a16="http://schemas.microsoft.com/office/drawing/2014/main" id="{F3DA9CFE-77F5-6D28-82A8-F76AA4FEBC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920CE5-17F2-2BD3-4495-0A38D49794F5}"/>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70100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F6F8-5DD6-C249-F485-7D4A58E321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E907194-C80A-9620-D08E-6CC54AB95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8F12E24-AC8B-3B76-6FEA-498EBAA00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563E6B-51A9-510B-D2E8-3C2E68BD2130}"/>
              </a:ext>
            </a:extLst>
          </p:cNvPr>
          <p:cNvSpPr>
            <a:spLocks noGrp="1"/>
          </p:cNvSpPr>
          <p:nvPr>
            <p:ph type="dt" sz="half" idx="10"/>
          </p:nvPr>
        </p:nvSpPr>
        <p:spPr/>
        <p:txBody>
          <a:bodyPr/>
          <a:lstStyle/>
          <a:p>
            <a:fld id="{8531F66D-6F51-F841-B37F-8ED414001015}" type="datetimeFigureOut">
              <a:rPr lang="en-GB" smtClean="0"/>
              <a:t>18/02/2025</a:t>
            </a:fld>
            <a:endParaRPr lang="en-GB"/>
          </a:p>
        </p:txBody>
      </p:sp>
      <p:sp>
        <p:nvSpPr>
          <p:cNvPr id="6" name="Footer Placeholder 5">
            <a:extLst>
              <a:ext uri="{FF2B5EF4-FFF2-40B4-BE49-F238E27FC236}">
                <a16:creationId xmlns:a16="http://schemas.microsoft.com/office/drawing/2014/main" id="{BB01B983-C247-A2F2-7244-BF5B647DE0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E0D9E8-181B-F203-A62E-E61BA3CAB3A1}"/>
              </a:ext>
            </a:extLst>
          </p:cNvPr>
          <p:cNvSpPr>
            <a:spLocks noGrp="1"/>
          </p:cNvSpPr>
          <p:nvPr>
            <p:ph type="sldNum" sz="quarter" idx="12"/>
          </p:nvPr>
        </p:nvSpPr>
        <p:spPr/>
        <p:txBody>
          <a:bodyPr/>
          <a:lstStyle/>
          <a:p>
            <a:fld id="{CA368ED4-CF86-0B4A-9477-8152FF559D57}" type="slidenum">
              <a:rPr lang="en-GB" smtClean="0"/>
              <a:t>‹#›</a:t>
            </a:fld>
            <a:endParaRPr lang="en-GB"/>
          </a:p>
        </p:txBody>
      </p:sp>
    </p:spTree>
    <p:extLst>
      <p:ext uri="{BB962C8B-B14F-4D97-AF65-F5344CB8AC3E}">
        <p14:creationId xmlns:p14="http://schemas.microsoft.com/office/powerpoint/2010/main" val="3998783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69829-43EA-DC36-E450-81EE04A47B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9D3D96F-1A58-490E-376F-F801DA6BF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F05DD88-8C94-C74A-8048-8826DA153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31F66D-6F51-F841-B37F-8ED414001015}" type="datetimeFigureOut">
              <a:rPr lang="en-GB" smtClean="0"/>
              <a:t>18/02/2025</a:t>
            </a:fld>
            <a:endParaRPr lang="en-GB"/>
          </a:p>
        </p:txBody>
      </p:sp>
      <p:sp>
        <p:nvSpPr>
          <p:cNvPr id="5" name="Footer Placeholder 4">
            <a:extLst>
              <a:ext uri="{FF2B5EF4-FFF2-40B4-BE49-F238E27FC236}">
                <a16:creationId xmlns:a16="http://schemas.microsoft.com/office/drawing/2014/main" id="{A4843AF4-321A-DB9F-1A5D-8ADDDCA0F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7CDD981-2CD9-C688-D4DA-04992CE334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68ED4-CF86-0B4A-9477-8152FF559D57}" type="slidenum">
              <a:rPr lang="en-GB" smtClean="0"/>
              <a:t>‹#›</a:t>
            </a:fld>
            <a:endParaRPr lang="en-GB"/>
          </a:p>
        </p:txBody>
      </p:sp>
    </p:spTree>
    <p:extLst>
      <p:ext uri="{BB962C8B-B14F-4D97-AF65-F5344CB8AC3E}">
        <p14:creationId xmlns:p14="http://schemas.microsoft.com/office/powerpoint/2010/main" val="1114973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baseline="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3C88-6EA7-9671-819A-6B29CA267DDE}"/>
              </a:ext>
            </a:extLst>
          </p:cNvPr>
          <p:cNvSpPr>
            <a:spLocks noGrp="1"/>
          </p:cNvSpPr>
          <p:nvPr>
            <p:ph type="ctrTitle"/>
          </p:nvPr>
        </p:nvSpPr>
        <p:spPr/>
        <p:txBody>
          <a:bodyPr/>
          <a:lstStyle/>
          <a:p>
            <a:r>
              <a:rPr lang="en-GB" dirty="0"/>
              <a:t>Quantifying uncertainty</a:t>
            </a:r>
          </a:p>
        </p:txBody>
      </p:sp>
      <p:sp>
        <p:nvSpPr>
          <p:cNvPr id="3" name="Subtitle 2">
            <a:extLst>
              <a:ext uri="{FF2B5EF4-FFF2-40B4-BE49-F238E27FC236}">
                <a16:creationId xmlns:a16="http://schemas.microsoft.com/office/drawing/2014/main" id="{54B57931-DF2D-4684-1100-3CAF6C0252C2}"/>
              </a:ext>
            </a:extLst>
          </p:cNvPr>
          <p:cNvSpPr>
            <a:spLocks noGrp="1"/>
          </p:cNvSpPr>
          <p:nvPr>
            <p:ph type="subTitle" idx="1"/>
          </p:nvPr>
        </p:nvSpPr>
        <p:spPr/>
        <p:txBody>
          <a:bodyPr/>
          <a:lstStyle/>
          <a:p>
            <a:r>
              <a:rPr lang="en-GB" dirty="0"/>
              <a:t>Silvia Caldararu</a:t>
            </a:r>
          </a:p>
          <a:p>
            <a:r>
              <a:rPr lang="en-GB" dirty="0"/>
              <a:t>Email: </a:t>
            </a:r>
            <a:r>
              <a:rPr lang="en-GB" dirty="0" err="1"/>
              <a:t>caldaras@tcd.ie</a:t>
            </a:r>
            <a:endParaRPr lang="en-GB" dirty="0"/>
          </a:p>
        </p:txBody>
      </p:sp>
    </p:spTree>
    <p:extLst>
      <p:ext uri="{BB962C8B-B14F-4D97-AF65-F5344CB8AC3E}">
        <p14:creationId xmlns:p14="http://schemas.microsoft.com/office/powerpoint/2010/main" val="4116042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dirty="0"/>
              <a:t>Uncertainty for decision making</a:t>
            </a:r>
            <a:endParaRPr dirty="0"/>
          </a:p>
        </p:txBody>
      </p:sp>
      <p:sp>
        <p:nvSpPr>
          <p:cNvPr id="100" name="Google Shape;100;p17"/>
          <p:cNvSpPr txBox="1"/>
          <p:nvPr/>
        </p:nvSpPr>
        <p:spPr>
          <a:xfrm>
            <a:off x="903667" y="2673834"/>
            <a:ext cx="8566400" cy="677068"/>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2800"/>
              <a:t>T</a:t>
            </a:r>
            <a:r>
              <a:rPr lang="en" sz="2800" baseline="-25000"/>
              <a:t>arrival</a:t>
            </a:r>
            <a:r>
              <a:rPr lang="en" sz="2800"/>
              <a:t> = T</a:t>
            </a:r>
            <a:r>
              <a:rPr lang="en" sz="2800" baseline="-25000"/>
              <a:t>departure</a:t>
            </a:r>
            <a:r>
              <a:rPr lang="en" sz="2800"/>
              <a:t> + t</a:t>
            </a:r>
            <a:r>
              <a:rPr lang="en" sz="2800" baseline="-25000"/>
              <a:t>walk to station</a:t>
            </a:r>
            <a:r>
              <a:rPr lang="en" sz="2800"/>
              <a:t> + t</a:t>
            </a:r>
            <a:r>
              <a:rPr lang="en" sz="2800" baseline="-25000"/>
              <a:t>on the train</a:t>
            </a:r>
            <a:r>
              <a:rPr lang="en" sz="2800"/>
              <a:t> + t</a:t>
            </a:r>
            <a:r>
              <a:rPr lang="en" sz="2800" baseline="-25000"/>
              <a:t>walk to department</a:t>
            </a:r>
            <a:endParaRPr sz="2800" baseline="-25000"/>
          </a:p>
        </p:txBody>
      </p:sp>
      <p:sp>
        <p:nvSpPr>
          <p:cNvPr id="101" name="Google Shape;101;p17"/>
          <p:cNvSpPr txBox="1"/>
          <p:nvPr/>
        </p:nvSpPr>
        <p:spPr>
          <a:xfrm>
            <a:off x="903666" y="2054934"/>
            <a:ext cx="6524549" cy="615513"/>
          </a:xfrm>
          <a:prstGeom prst="rect">
            <a:avLst/>
          </a:prstGeom>
          <a:noFill/>
          <a:ln>
            <a:noFill/>
          </a:ln>
        </p:spPr>
        <p:txBody>
          <a:bodyPr spcFirstLastPara="1" wrap="square" lIns="121900" tIns="121900" rIns="121900" bIns="121900" anchor="t" anchorCtr="0">
            <a:spAutoFit/>
          </a:bodyPr>
          <a:lstStyle/>
          <a:p>
            <a:r>
              <a:rPr lang="en" sz="2400" dirty="0"/>
              <a:t>A model of how long it takes to get to college</a:t>
            </a:r>
            <a:endParaRPr sz="2400" dirty="0"/>
          </a:p>
        </p:txBody>
      </p:sp>
      <p:sp>
        <p:nvSpPr>
          <p:cNvPr id="102" name="Google Shape;102;p17"/>
          <p:cNvSpPr txBox="1"/>
          <p:nvPr/>
        </p:nvSpPr>
        <p:spPr>
          <a:xfrm>
            <a:off x="916067" y="4134601"/>
            <a:ext cx="4010800" cy="1354176"/>
          </a:xfrm>
          <a:prstGeom prst="rect">
            <a:avLst/>
          </a:prstGeom>
          <a:noFill/>
          <a:ln>
            <a:noFill/>
          </a:ln>
        </p:spPr>
        <p:txBody>
          <a:bodyPr spcFirstLastPara="1" wrap="square" lIns="121900" tIns="121900" rIns="121900" bIns="121900" anchor="t" anchorCtr="0">
            <a:spAutoFit/>
          </a:bodyPr>
          <a:lstStyle/>
          <a:p>
            <a:r>
              <a:rPr lang="en" sz="2400"/>
              <a:t>t</a:t>
            </a:r>
            <a:r>
              <a:rPr lang="en" sz="2400" baseline="-25000"/>
              <a:t>walk to station</a:t>
            </a:r>
            <a:r>
              <a:rPr lang="en" sz="2400"/>
              <a:t>     = 10 minutes</a:t>
            </a:r>
            <a:endParaRPr sz="2400"/>
          </a:p>
          <a:p>
            <a:r>
              <a:rPr lang="en" sz="2400"/>
              <a:t>t</a:t>
            </a:r>
            <a:r>
              <a:rPr lang="en" sz="2400" baseline="-25000"/>
              <a:t>on the train             </a:t>
            </a:r>
            <a:r>
              <a:rPr lang="en" sz="2400"/>
              <a:t>= 35 minutes</a:t>
            </a:r>
            <a:endParaRPr sz="2400"/>
          </a:p>
          <a:p>
            <a:r>
              <a:rPr lang="en" sz="2400"/>
              <a:t>t</a:t>
            </a:r>
            <a:r>
              <a:rPr lang="en" sz="2400" baseline="-25000"/>
              <a:t>walk to department </a:t>
            </a:r>
            <a:r>
              <a:rPr lang="en" sz="2400"/>
              <a:t>= 5 minutes</a:t>
            </a:r>
            <a:endParaRPr sz="2400"/>
          </a:p>
        </p:txBody>
      </p:sp>
    </p:spTree>
    <p:extLst>
      <p:ext uri="{BB962C8B-B14F-4D97-AF65-F5344CB8AC3E}">
        <p14:creationId xmlns:p14="http://schemas.microsoft.com/office/powerpoint/2010/main" val="138069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dirty="0"/>
              <a:t>Uncertainty for decision making</a:t>
            </a:r>
            <a:endParaRPr dirty="0"/>
          </a:p>
        </p:txBody>
      </p:sp>
      <p:sp>
        <p:nvSpPr>
          <p:cNvPr id="100" name="Google Shape;100;p17"/>
          <p:cNvSpPr txBox="1"/>
          <p:nvPr/>
        </p:nvSpPr>
        <p:spPr>
          <a:xfrm>
            <a:off x="903667" y="2673834"/>
            <a:ext cx="8566400" cy="677068"/>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2800"/>
              <a:t>T</a:t>
            </a:r>
            <a:r>
              <a:rPr lang="en" sz="2800" baseline="-25000"/>
              <a:t>arrival</a:t>
            </a:r>
            <a:r>
              <a:rPr lang="en" sz="2800"/>
              <a:t> = T</a:t>
            </a:r>
            <a:r>
              <a:rPr lang="en" sz="2800" baseline="-25000"/>
              <a:t>departure</a:t>
            </a:r>
            <a:r>
              <a:rPr lang="en" sz="2800"/>
              <a:t> + t</a:t>
            </a:r>
            <a:r>
              <a:rPr lang="en" sz="2800" baseline="-25000"/>
              <a:t>walk to station</a:t>
            </a:r>
            <a:r>
              <a:rPr lang="en" sz="2800"/>
              <a:t> + t</a:t>
            </a:r>
            <a:r>
              <a:rPr lang="en" sz="2800" baseline="-25000"/>
              <a:t>on the train</a:t>
            </a:r>
            <a:r>
              <a:rPr lang="en" sz="2800"/>
              <a:t> + t</a:t>
            </a:r>
            <a:r>
              <a:rPr lang="en" sz="2800" baseline="-25000"/>
              <a:t>walk to department</a:t>
            </a:r>
            <a:endParaRPr sz="2800" baseline="-25000"/>
          </a:p>
        </p:txBody>
      </p:sp>
      <p:sp>
        <p:nvSpPr>
          <p:cNvPr id="101" name="Google Shape;101;p17"/>
          <p:cNvSpPr txBox="1"/>
          <p:nvPr/>
        </p:nvSpPr>
        <p:spPr>
          <a:xfrm>
            <a:off x="903666" y="2054934"/>
            <a:ext cx="6524549" cy="615513"/>
          </a:xfrm>
          <a:prstGeom prst="rect">
            <a:avLst/>
          </a:prstGeom>
          <a:noFill/>
          <a:ln>
            <a:noFill/>
          </a:ln>
        </p:spPr>
        <p:txBody>
          <a:bodyPr spcFirstLastPara="1" wrap="square" lIns="121900" tIns="121900" rIns="121900" bIns="121900" anchor="t" anchorCtr="0">
            <a:spAutoFit/>
          </a:bodyPr>
          <a:lstStyle/>
          <a:p>
            <a:r>
              <a:rPr lang="en" sz="2400" dirty="0"/>
              <a:t>A model of how long it takes to get to college</a:t>
            </a:r>
            <a:endParaRPr sz="2400" dirty="0"/>
          </a:p>
        </p:txBody>
      </p:sp>
      <p:sp>
        <p:nvSpPr>
          <p:cNvPr id="102" name="Google Shape;102;p17"/>
          <p:cNvSpPr txBox="1"/>
          <p:nvPr/>
        </p:nvSpPr>
        <p:spPr>
          <a:xfrm>
            <a:off x="916067" y="4134601"/>
            <a:ext cx="4010800" cy="1354176"/>
          </a:xfrm>
          <a:prstGeom prst="rect">
            <a:avLst/>
          </a:prstGeom>
          <a:noFill/>
          <a:ln>
            <a:noFill/>
          </a:ln>
        </p:spPr>
        <p:txBody>
          <a:bodyPr spcFirstLastPara="1" wrap="square" lIns="121900" tIns="121900" rIns="121900" bIns="121900" anchor="t" anchorCtr="0">
            <a:spAutoFit/>
          </a:bodyPr>
          <a:lstStyle/>
          <a:p>
            <a:r>
              <a:rPr lang="en" sz="2400"/>
              <a:t>t</a:t>
            </a:r>
            <a:r>
              <a:rPr lang="en" sz="2400" baseline="-25000"/>
              <a:t>walk to station</a:t>
            </a:r>
            <a:r>
              <a:rPr lang="en" sz="2400"/>
              <a:t>     = 10 minutes</a:t>
            </a:r>
            <a:endParaRPr sz="2400"/>
          </a:p>
          <a:p>
            <a:r>
              <a:rPr lang="en" sz="2400"/>
              <a:t>t</a:t>
            </a:r>
            <a:r>
              <a:rPr lang="en" sz="2400" baseline="-25000"/>
              <a:t>on the train             </a:t>
            </a:r>
            <a:r>
              <a:rPr lang="en" sz="2400"/>
              <a:t>= 35 minutes</a:t>
            </a:r>
            <a:endParaRPr sz="2400"/>
          </a:p>
          <a:p>
            <a:r>
              <a:rPr lang="en" sz="2400"/>
              <a:t>t</a:t>
            </a:r>
            <a:r>
              <a:rPr lang="en" sz="2400" baseline="-25000"/>
              <a:t>walk to department </a:t>
            </a:r>
            <a:r>
              <a:rPr lang="en" sz="2400"/>
              <a:t>= 5 minutes</a:t>
            </a:r>
            <a:endParaRPr sz="2400"/>
          </a:p>
        </p:txBody>
      </p:sp>
      <p:sp>
        <p:nvSpPr>
          <p:cNvPr id="2" name="TextBox 1">
            <a:extLst>
              <a:ext uri="{FF2B5EF4-FFF2-40B4-BE49-F238E27FC236}">
                <a16:creationId xmlns:a16="http://schemas.microsoft.com/office/drawing/2014/main" id="{BE0D1438-00E5-CE80-0420-0C67BB81F92C}"/>
              </a:ext>
            </a:extLst>
          </p:cNvPr>
          <p:cNvSpPr txBox="1"/>
          <p:nvPr/>
        </p:nvSpPr>
        <p:spPr>
          <a:xfrm>
            <a:off x="5061132" y="4479234"/>
            <a:ext cx="6778522" cy="1477328"/>
          </a:xfrm>
          <a:prstGeom prst="rect">
            <a:avLst/>
          </a:prstGeom>
          <a:noFill/>
        </p:spPr>
        <p:txBody>
          <a:bodyPr wrap="none" rtlCol="0">
            <a:spAutoFit/>
          </a:bodyPr>
          <a:lstStyle/>
          <a:p>
            <a:pPr algn="ctr"/>
            <a:r>
              <a:rPr lang="en-GB" b="1" dirty="0"/>
              <a:t>I’ll meet you at 10</a:t>
            </a:r>
          </a:p>
          <a:p>
            <a:pPr algn="ctr"/>
            <a:r>
              <a:rPr lang="en-GB" b="1" dirty="0"/>
              <a:t>vs.</a:t>
            </a:r>
          </a:p>
          <a:p>
            <a:pPr algn="ctr"/>
            <a:r>
              <a:rPr lang="en-GB" b="1" dirty="0"/>
              <a:t>I’ll meet you at 10 but I might be late</a:t>
            </a:r>
          </a:p>
          <a:p>
            <a:pPr algn="ctr"/>
            <a:r>
              <a:rPr lang="en-GB" b="1" dirty="0"/>
              <a:t>vs.</a:t>
            </a:r>
          </a:p>
          <a:p>
            <a:pPr algn="ctr"/>
            <a:r>
              <a:rPr lang="en-GB" b="1" dirty="0"/>
              <a:t>I’ll meet you at 10 but if I miss the DART I’ll actually be there at 10.20</a:t>
            </a:r>
          </a:p>
        </p:txBody>
      </p:sp>
    </p:spTree>
    <p:extLst>
      <p:ext uri="{BB962C8B-B14F-4D97-AF65-F5344CB8AC3E}">
        <p14:creationId xmlns:p14="http://schemas.microsoft.com/office/powerpoint/2010/main" val="3394540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9C2DE-9B8E-C08E-B4CC-848FD834C191}"/>
              </a:ext>
            </a:extLst>
          </p:cNvPr>
          <p:cNvSpPr>
            <a:spLocks noGrp="1"/>
          </p:cNvSpPr>
          <p:nvPr>
            <p:ph type="title"/>
          </p:nvPr>
        </p:nvSpPr>
        <p:spPr/>
        <p:txBody>
          <a:bodyPr/>
          <a:lstStyle/>
          <a:p>
            <a:r>
              <a:rPr lang="en-GB" dirty="0"/>
              <a:t>Uncertainty in observations</a:t>
            </a:r>
          </a:p>
        </p:txBody>
      </p:sp>
      <p:pic>
        <p:nvPicPr>
          <p:cNvPr id="1026" name="Picture 2" descr="Details are in the caption following the image">
            <a:extLst>
              <a:ext uri="{FF2B5EF4-FFF2-40B4-BE49-F238E27FC236}">
                <a16:creationId xmlns:a16="http://schemas.microsoft.com/office/drawing/2014/main" id="{EFAB00A6-1EDC-BDD9-5C8F-240618E5F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18" r="57693" b="6666"/>
          <a:stretch/>
        </p:blipFill>
        <p:spPr bwMode="auto">
          <a:xfrm>
            <a:off x="1147536" y="2296885"/>
            <a:ext cx="3399259" cy="23839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A7AB6A-C4DA-8623-39E0-93E5394A00FB}"/>
              </a:ext>
            </a:extLst>
          </p:cNvPr>
          <p:cNvSpPr txBox="1"/>
          <p:nvPr/>
        </p:nvSpPr>
        <p:spPr>
          <a:xfrm>
            <a:off x="5527205" y="2481308"/>
            <a:ext cx="5826595" cy="1477328"/>
          </a:xfrm>
          <a:prstGeom prst="rect">
            <a:avLst/>
          </a:prstGeom>
          <a:noFill/>
        </p:spPr>
        <p:txBody>
          <a:bodyPr wrap="none" rtlCol="0">
            <a:spAutoFit/>
          </a:bodyPr>
          <a:lstStyle/>
          <a:p>
            <a:r>
              <a:rPr lang="en-GB" dirty="0"/>
              <a:t>Multiple observations of the same quantity.</a:t>
            </a:r>
          </a:p>
          <a:p>
            <a:r>
              <a:rPr lang="en-GB" dirty="0"/>
              <a:t>Height of bar – mean value</a:t>
            </a:r>
          </a:p>
          <a:p>
            <a:r>
              <a:rPr lang="en-GB" dirty="0" err="1"/>
              <a:t>Errorbar</a:t>
            </a:r>
            <a:r>
              <a:rPr lang="en-GB" dirty="0"/>
              <a:t> (uncertainty) - standard deviation or standard error</a:t>
            </a:r>
          </a:p>
          <a:p>
            <a:endParaRPr lang="en-GB" dirty="0"/>
          </a:p>
          <a:p>
            <a:r>
              <a:rPr lang="en-GB" dirty="0"/>
              <a:t>Source of uncertainty – natural variability</a:t>
            </a:r>
          </a:p>
        </p:txBody>
      </p:sp>
    </p:spTree>
    <p:extLst>
      <p:ext uri="{BB962C8B-B14F-4D97-AF65-F5344CB8AC3E}">
        <p14:creationId xmlns:p14="http://schemas.microsoft.com/office/powerpoint/2010/main" val="2656607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FBE4-13B6-41F9-75BB-ACE0E36C23F2}"/>
              </a:ext>
            </a:extLst>
          </p:cNvPr>
          <p:cNvSpPr>
            <a:spLocks noGrp="1"/>
          </p:cNvSpPr>
          <p:nvPr>
            <p:ph type="title"/>
          </p:nvPr>
        </p:nvSpPr>
        <p:spPr/>
        <p:txBody>
          <a:bodyPr/>
          <a:lstStyle/>
          <a:p>
            <a:r>
              <a:rPr lang="en-GB" dirty="0"/>
              <a:t>Uncertainty in models</a:t>
            </a:r>
          </a:p>
        </p:txBody>
      </p:sp>
      <p:pic>
        <p:nvPicPr>
          <p:cNvPr id="3" name="Picture 2">
            <a:extLst>
              <a:ext uri="{FF2B5EF4-FFF2-40B4-BE49-F238E27FC236}">
                <a16:creationId xmlns:a16="http://schemas.microsoft.com/office/drawing/2014/main" id="{38508815-22E6-00CC-A8C0-AFCDB244D47F}"/>
              </a:ext>
            </a:extLst>
          </p:cNvPr>
          <p:cNvPicPr>
            <a:picLocks noChangeAspect="1"/>
          </p:cNvPicPr>
          <p:nvPr/>
        </p:nvPicPr>
        <p:blipFill>
          <a:blip r:embed="rId2"/>
          <a:stretch>
            <a:fillRect/>
          </a:stretch>
        </p:blipFill>
        <p:spPr>
          <a:xfrm>
            <a:off x="934966" y="1859435"/>
            <a:ext cx="4812189" cy="3674466"/>
          </a:xfrm>
          <a:prstGeom prst="rect">
            <a:avLst/>
          </a:prstGeom>
        </p:spPr>
      </p:pic>
      <p:sp>
        <p:nvSpPr>
          <p:cNvPr id="4" name="TextBox 3">
            <a:extLst>
              <a:ext uri="{FF2B5EF4-FFF2-40B4-BE49-F238E27FC236}">
                <a16:creationId xmlns:a16="http://schemas.microsoft.com/office/drawing/2014/main" id="{07BA8ECC-DB61-7FD0-DA84-B0FBD7EF2950}"/>
              </a:ext>
            </a:extLst>
          </p:cNvPr>
          <p:cNvSpPr txBox="1"/>
          <p:nvPr/>
        </p:nvSpPr>
        <p:spPr>
          <a:xfrm>
            <a:off x="6291943" y="2503714"/>
            <a:ext cx="1784463" cy="646331"/>
          </a:xfrm>
          <a:prstGeom prst="rect">
            <a:avLst/>
          </a:prstGeom>
          <a:noFill/>
        </p:spPr>
        <p:txBody>
          <a:bodyPr wrap="none" rtlCol="0">
            <a:spAutoFit/>
          </a:bodyPr>
          <a:lstStyle/>
          <a:p>
            <a:r>
              <a:rPr lang="en-GB" dirty="0"/>
              <a:t>Shaded areas???</a:t>
            </a:r>
          </a:p>
          <a:p>
            <a:r>
              <a:rPr lang="en-GB" dirty="0"/>
              <a:t>Multiple lines???</a:t>
            </a:r>
          </a:p>
        </p:txBody>
      </p:sp>
    </p:spTree>
    <p:extLst>
      <p:ext uri="{BB962C8B-B14F-4D97-AF65-F5344CB8AC3E}">
        <p14:creationId xmlns:p14="http://schemas.microsoft.com/office/powerpoint/2010/main" val="2151431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B996-468D-5192-7E36-5B2099CDE683}"/>
              </a:ext>
            </a:extLst>
          </p:cNvPr>
          <p:cNvSpPr>
            <a:spLocks noGrp="1"/>
          </p:cNvSpPr>
          <p:nvPr>
            <p:ph type="title"/>
          </p:nvPr>
        </p:nvSpPr>
        <p:spPr>
          <a:xfrm>
            <a:off x="5605669" y="2498725"/>
            <a:ext cx="5655365" cy="1325563"/>
          </a:xfrm>
        </p:spPr>
        <p:txBody>
          <a:bodyPr>
            <a:normAutofit fontScale="90000"/>
          </a:bodyPr>
          <a:lstStyle/>
          <a:p>
            <a:r>
              <a:rPr lang="en-GB" dirty="0"/>
              <a:t>Different types of uncertainty in climate projections</a:t>
            </a:r>
          </a:p>
        </p:txBody>
      </p:sp>
      <p:pic>
        <p:nvPicPr>
          <p:cNvPr id="3" name="Picture 2">
            <a:extLst>
              <a:ext uri="{FF2B5EF4-FFF2-40B4-BE49-F238E27FC236}">
                <a16:creationId xmlns:a16="http://schemas.microsoft.com/office/drawing/2014/main" id="{CCBF97D8-ACC7-ADB1-58D0-66278B016581}"/>
              </a:ext>
            </a:extLst>
          </p:cNvPr>
          <p:cNvPicPr>
            <a:picLocks noChangeAspect="1"/>
          </p:cNvPicPr>
          <p:nvPr/>
        </p:nvPicPr>
        <p:blipFill>
          <a:blip r:embed="rId3"/>
          <a:stretch>
            <a:fillRect/>
          </a:stretch>
        </p:blipFill>
        <p:spPr>
          <a:xfrm>
            <a:off x="311390" y="0"/>
            <a:ext cx="4996142" cy="6858000"/>
          </a:xfrm>
          <a:prstGeom prst="rect">
            <a:avLst/>
          </a:prstGeom>
        </p:spPr>
      </p:pic>
    </p:spTree>
    <p:extLst>
      <p:ext uri="{BB962C8B-B14F-4D97-AF65-F5344CB8AC3E}">
        <p14:creationId xmlns:p14="http://schemas.microsoft.com/office/powerpoint/2010/main" val="1428971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p:nvPr/>
        </p:nvSpPr>
        <p:spPr>
          <a:xfrm>
            <a:off x="3423851" y="2407233"/>
            <a:ext cx="4918400" cy="4104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2" name="Google Shape;162;p21"/>
          <p:cNvSpPr txBox="1">
            <a:spLocks noGrp="1"/>
          </p:cNvSpPr>
          <p:nvPr>
            <p:ph type="title"/>
          </p:nvPr>
        </p:nvSpPr>
        <p:spPr>
          <a:xfrm>
            <a:off x="415600" y="593367"/>
            <a:ext cx="3463600" cy="12208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General model structure</a:t>
            </a:r>
            <a:endParaRPr/>
          </a:p>
        </p:txBody>
      </p:sp>
      <p:sp>
        <p:nvSpPr>
          <p:cNvPr id="163" name="Google Shape;163;p21"/>
          <p:cNvSpPr/>
          <p:nvPr/>
        </p:nvSpPr>
        <p:spPr>
          <a:xfrm>
            <a:off x="3753533" y="2770900"/>
            <a:ext cx="4346800" cy="2220000"/>
          </a:xfrm>
          <a:prstGeom prst="rect">
            <a:avLst/>
          </a:prstGeom>
          <a:noFill/>
          <a:ln w="19050"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21"/>
          <p:cNvSpPr txBox="1"/>
          <p:nvPr/>
        </p:nvSpPr>
        <p:spPr>
          <a:xfrm>
            <a:off x="3879200" y="3446334"/>
            <a:ext cx="1905200" cy="574412"/>
          </a:xfrm>
          <a:prstGeom prst="rect">
            <a:avLst/>
          </a:prstGeom>
          <a:solidFill>
            <a:srgbClr val="C9DAF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Atmosphere</a:t>
            </a:r>
            <a:endParaRPr sz="2133"/>
          </a:p>
        </p:txBody>
      </p:sp>
      <p:sp>
        <p:nvSpPr>
          <p:cNvPr id="165" name="Google Shape;165;p21"/>
          <p:cNvSpPr txBox="1"/>
          <p:nvPr/>
        </p:nvSpPr>
        <p:spPr>
          <a:xfrm>
            <a:off x="5952717" y="3446334"/>
            <a:ext cx="1905200" cy="574412"/>
          </a:xfrm>
          <a:prstGeom prst="rect">
            <a:avLst/>
          </a:prstGeom>
          <a:solidFill>
            <a:srgbClr val="3C78D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Ocean</a:t>
            </a:r>
            <a:endParaRPr sz="2133"/>
          </a:p>
        </p:txBody>
      </p:sp>
      <p:sp>
        <p:nvSpPr>
          <p:cNvPr id="166" name="Google Shape;166;p21"/>
          <p:cNvSpPr txBox="1"/>
          <p:nvPr/>
        </p:nvSpPr>
        <p:spPr>
          <a:xfrm>
            <a:off x="3879200" y="4168118"/>
            <a:ext cx="1905200" cy="574412"/>
          </a:xfrm>
          <a:prstGeom prst="rect">
            <a:avLst/>
          </a:prstGeom>
          <a:solidFill>
            <a:srgbClr val="93C47D"/>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dirty="0"/>
              <a:t>Land surface</a:t>
            </a:r>
            <a:endParaRPr sz="2133" dirty="0"/>
          </a:p>
        </p:txBody>
      </p:sp>
      <p:sp>
        <p:nvSpPr>
          <p:cNvPr id="167" name="Google Shape;167;p21"/>
          <p:cNvSpPr txBox="1"/>
          <p:nvPr/>
        </p:nvSpPr>
        <p:spPr>
          <a:xfrm>
            <a:off x="5952717" y="4168118"/>
            <a:ext cx="1905200" cy="57441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Sea ice</a:t>
            </a:r>
            <a:endParaRPr sz="2133"/>
          </a:p>
        </p:txBody>
      </p:sp>
      <p:sp>
        <p:nvSpPr>
          <p:cNvPr id="168" name="Google Shape;168;p21"/>
          <p:cNvSpPr txBox="1"/>
          <p:nvPr/>
        </p:nvSpPr>
        <p:spPr>
          <a:xfrm>
            <a:off x="4982451" y="5319760"/>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dirty="0">
                <a:solidFill>
                  <a:schemeClr val="lt1"/>
                </a:solidFill>
              </a:rPr>
              <a:t>Model parameters</a:t>
            </a:r>
            <a:endParaRPr sz="2400" dirty="0">
              <a:solidFill>
                <a:schemeClr val="lt1"/>
              </a:solidFill>
            </a:endParaRPr>
          </a:p>
        </p:txBody>
      </p:sp>
      <p:sp>
        <p:nvSpPr>
          <p:cNvPr id="169" name="Google Shape;169;p21"/>
          <p:cNvSpPr txBox="1"/>
          <p:nvPr/>
        </p:nvSpPr>
        <p:spPr>
          <a:xfrm>
            <a:off x="4055736" y="2830821"/>
            <a:ext cx="3649937" cy="615513"/>
          </a:xfrm>
          <a:prstGeom prst="rect">
            <a:avLst/>
          </a:prstGeom>
          <a:noFill/>
          <a:ln>
            <a:noFill/>
          </a:ln>
        </p:spPr>
        <p:txBody>
          <a:bodyPr spcFirstLastPara="1" wrap="square" lIns="121900" tIns="121900" rIns="121900" bIns="121900" anchor="t" anchorCtr="0">
            <a:spAutoFit/>
          </a:bodyPr>
          <a:lstStyle/>
          <a:p>
            <a:r>
              <a:rPr lang="en" sz="2400" dirty="0"/>
              <a:t>Process representation</a:t>
            </a:r>
            <a:endParaRPr sz="2400" dirty="0"/>
          </a:p>
        </p:txBody>
      </p:sp>
      <p:sp>
        <p:nvSpPr>
          <p:cNvPr id="170" name="Google Shape;170;p21"/>
          <p:cNvSpPr txBox="1"/>
          <p:nvPr/>
        </p:nvSpPr>
        <p:spPr>
          <a:xfrm>
            <a:off x="882633" y="4049034"/>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chemeClr val="lt1"/>
                </a:solidFill>
              </a:rPr>
              <a:t>Initial conditions</a:t>
            </a:r>
            <a:endParaRPr sz="2400">
              <a:solidFill>
                <a:schemeClr val="lt1"/>
              </a:solidFill>
            </a:endParaRPr>
          </a:p>
        </p:txBody>
      </p:sp>
      <p:sp>
        <p:nvSpPr>
          <p:cNvPr id="171" name="Google Shape;171;p21"/>
          <p:cNvSpPr txBox="1"/>
          <p:nvPr/>
        </p:nvSpPr>
        <p:spPr>
          <a:xfrm>
            <a:off x="4982451" y="993268"/>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chemeClr val="lt1"/>
                </a:solidFill>
              </a:rPr>
              <a:t>Emission scenarios</a:t>
            </a:r>
            <a:endParaRPr sz="2400">
              <a:solidFill>
                <a:schemeClr val="lt1"/>
              </a:solidFill>
            </a:endParaRPr>
          </a:p>
        </p:txBody>
      </p:sp>
      <p:sp>
        <p:nvSpPr>
          <p:cNvPr id="172" name="Google Shape;172;p21"/>
          <p:cNvSpPr txBox="1"/>
          <p:nvPr/>
        </p:nvSpPr>
        <p:spPr>
          <a:xfrm>
            <a:off x="9082267" y="4049034"/>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chemeClr val="lt1"/>
                </a:solidFill>
              </a:rPr>
              <a:t>Model predictions</a:t>
            </a:r>
            <a:endParaRPr sz="2400">
              <a:solidFill>
                <a:schemeClr val="lt1"/>
              </a:solidFill>
            </a:endParaRPr>
          </a:p>
        </p:txBody>
      </p:sp>
      <p:sp>
        <p:nvSpPr>
          <p:cNvPr id="173" name="Google Shape;173;p21"/>
          <p:cNvSpPr/>
          <p:nvPr/>
        </p:nvSpPr>
        <p:spPr>
          <a:xfrm>
            <a:off x="2876441" y="4121033"/>
            <a:ext cx="354800" cy="676800"/>
          </a:xfrm>
          <a:prstGeom prst="rightArrow">
            <a:avLst>
              <a:gd name="adj1" fmla="val 50000"/>
              <a:gd name="adj2" fmla="val 50000"/>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 name="Google Shape;174;p21"/>
          <p:cNvSpPr/>
          <p:nvPr/>
        </p:nvSpPr>
        <p:spPr>
          <a:xfrm>
            <a:off x="8534859" y="4121033"/>
            <a:ext cx="354800" cy="676800"/>
          </a:xfrm>
          <a:prstGeom prst="rightArrow">
            <a:avLst>
              <a:gd name="adj1" fmla="val 50000"/>
              <a:gd name="adj2" fmla="val 50000"/>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 name="Google Shape;175;p21"/>
          <p:cNvSpPr/>
          <p:nvPr/>
        </p:nvSpPr>
        <p:spPr>
          <a:xfrm rot="5400000">
            <a:off x="5705651" y="1772251"/>
            <a:ext cx="354800" cy="676800"/>
          </a:xfrm>
          <a:prstGeom prst="rightArrow">
            <a:avLst>
              <a:gd name="adj1" fmla="val 50000"/>
              <a:gd name="adj2" fmla="val 50000"/>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 name="Google Shape;176;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15</a:t>
            </a:fld>
            <a:endParaRPr/>
          </a:p>
        </p:txBody>
      </p:sp>
    </p:spTree>
    <p:extLst>
      <p:ext uri="{BB962C8B-B14F-4D97-AF65-F5344CB8AC3E}">
        <p14:creationId xmlns:p14="http://schemas.microsoft.com/office/powerpoint/2010/main" val="2668046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5286D-1351-17FB-A172-465D24B4FB34}"/>
              </a:ext>
            </a:extLst>
          </p:cNvPr>
          <p:cNvSpPr>
            <a:spLocks noGrp="1"/>
          </p:cNvSpPr>
          <p:nvPr>
            <p:ph type="title"/>
          </p:nvPr>
        </p:nvSpPr>
        <p:spPr/>
        <p:txBody>
          <a:bodyPr/>
          <a:lstStyle/>
          <a:p>
            <a:r>
              <a:rPr lang="en-GB" dirty="0"/>
              <a:t>Process uncertainty – things we don’t know</a:t>
            </a:r>
          </a:p>
        </p:txBody>
      </p:sp>
      <p:pic>
        <p:nvPicPr>
          <p:cNvPr id="3" name="Picture 2" descr="Figure 1">
            <a:extLst>
              <a:ext uri="{FF2B5EF4-FFF2-40B4-BE49-F238E27FC236}">
                <a16:creationId xmlns:a16="http://schemas.microsoft.com/office/drawing/2014/main" id="{4008C58A-17F8-3129-FF8A-9A9E7E1FD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60318"/>
            <a:ext cx="4883058" cy="51325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291D6C-6626-5B59-4579-172B9A2FB1AF}"/>
              </a:ext>
            </a:extLst>
          </p:cNvPr>
          <p:cNvSpPr txBox="1"/>
          <p:nvPr/>
        </p:nvSpPr>
        <p:spPr>
          <a:xfrm>
            <a:off x="887186" y="2623457"/>
            <a:ext cx="2579914" cy="923330"/>
          </a:xfrm>
          <a:prstGeom prst="rect">
            <a:avLst/>
          </a:prstGeom>
          <a:noFill/>
        </p:spPr>
        <p:txBody>
          <a:bodyPr wrap="square" rtlCol="0">
            <a:spAutoFit/>
          </a:bodyPr>
          <a:lstStyle/>
          <a:p>
            <a:r>
              <a:rPr lang="en-GB" dirty="0"/>
              <a:t>New research, new insights, missing processes in models</a:t>
            </a:r>
          </a:p>
        </p:txBody>
      </p:sp>
    </p:spTree>
    <p:extLst>
      <p:ext uri="{BB962C8B-B14F-4D97-AF65-F5344CB8AC3E}">
        <p14:creationId xmlns:p14="http://schemas.microsoft.com/office/powerpoint/2010/main" val="4202489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8996-5BD7-86C9-866A-1C6A51AB6F31}"/>
              </a:ext>
            </a:extLst>
          </p:cNvPr>
          <p:cNvSpPr>
            <a:spLocks noGrp="1"/>
          </p:cNvSpPr>
          <p:nvPr>
            <p:ph type="title"/>
          </p:nvPr>
        </p:nvSpPr>
        <p:spPr/>
        <p:txBody>
          <a:bodyPr/>
          <a:lstStyle/>
          <a:p>
            <a:r>
              <a:rPr lang="en-GB" dirty="0"/>
              <a:t>Process uncertainty – a question of scale</a:t>
            </a:r>
          </a:p>
        </p:txBody>
      </p:sp>
      <p:pic>
        <p:nvPicPr>
          <p:cNvPr id="2054" name="Picture 6">
            <a:extLst>
              <a:ext uri="{FF2B5EF4-FFF2-40B4-BE49-F238E27FC236}">
                <a16:creationId xmlns:a16="http://schemas.microsoft.com/office/drawing/2014/main" id="{5A399BEB-0159-2AE0-0064-61F7A4DB7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184" y="1520643"/>
            <a:ext cx="3056994" cy="17647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45C297E3-3966-112A-C88B-44C569BF4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817" y="2785528"/>
            <a:ext cx="2796209" cy="1862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04F961C-EB96-3ADB-B883-0C5EC1959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4265" y="3429000"/>
            <a:ext cx="1519644" cy="16009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57C913-52FC-C4F4-B10E-8C51CD89713F}"/>
              </a:ext>
            </a:extLst>
          </p:cNvPr>
          <p:cNvSpPr txBox="1"/>
          <p:nvPr/>
        </p:nvSpPr>
        <p:spPr>
          <a:xfrm>
            <a:off x="1485351" y="5415657"/>
            <a:ext cx="9221297" cy="1077218"/>
          </a:xfrm>
          <a:prstGeom prst="rect">
            <a:avLst/>
          </a:prstGeom>
          <a:noFill/>
        </p:spPr>
        <p:txBody>
          <a:bodyPr wrap="square" rtlCol="0">
            <a:spAutoFit/>
          </a:bodyPr>
          <a:lstStyle/>
          <a:p>
            <a:pPr algn="ctr"/>
            <a:r>
              <a:rPr lang="en-GB" sz="3200" dirty="0"/>
              <a:t>Knowledge at plant level, measurements at plant and ecosystem level, model at global level</a:t>
            </a:r>
          </a:p>
        </p:txBody>
      </p:sp>
      <p:cxnSp>
        <p:nvCxnSpPr>
          <p:cNvPr id="5" name="Straight Arrow Connector 4">
            <a:extLst>
              <a:ext uri="{FF2B5EF4-FFF2-40B4-BE49-F238E27FC236}">
                <a16:creationId xmlns:a16="http://schemas.microsoft.com/office/drawing/2014/main" id="{C7ACA519-15DB-9F4E-3DCD-AE6BCAE2CB71}"/>
              </a:ext>
            </a:extLst>
          </p:cNvPr>
          <p:cNvCxnSpPr/>
          <p:nvPr/>
        </p:nvCxnSpPr>
        <p:spPr>
          <a:xfrm flipV="1">
            <a:off x="2398643" y="1520643"/>
            <a:ext cx="4625009" cy="256102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11C348-4FC4-3DB2-4842-D53BFD177A9A}"/>
              </a:ext>
            </a:extLst>
          </p:cNvPr>
          <p:cNvSpPr txBox="1"/>
          <p:nvPr/>
        </p:nvSpPr>
        <p:spPr>
          <a:xfrm rot="-1740000">
            <a:off x="3751145" y="2453347"/>
            <a:ext cx="1573764" cy="369332"/>
          </a:xfrm>
          <a:prstGeom prst="rect">
            <a:avLst/>
          </a:prstGeom>
          <a:noFill/>
        </p:spPr>
        <p:txBody>
          <a:bodyPr wrap="square" rtlCol="0">
            <a:spAutoFit/>
          </a:bodyPr>
          <a:lstStyle/>
          <a:p>
            <a:r>
              <a:rPr lang="en-GB" dirty="0"/>
              <a:t>Approximation</a:t>
            </a:r>
          </a:p>
        </p:txBody>
      </p:sp>
    </p:spTree>
    <p:extLst>
      <p:ext uri="{BB962C8B-B14F-4D97-AF65-F5344CB8AC3E}">
        <p14:creationId xmlns:p14="http://schemas.microsoft.com/office/powerpoint/2010/main" val="2737102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19"/>
          <p:cNvSpPr txBox="1"/>
          <p:nvPr/>
        </p:nvSpPr>
        <p:spPr>
          <a:xfrm>
            <a:off x="5230100" y="322801"/>
            <a:ext cx="6078800" cy="574412"/>
          </a:xfrm>
          <a:prstGeom prst="rect">
            <a:avLst/>
          </a:prstGeom>
          <a:solidFill>
            <a:srgbClr val="C9DAF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Physics-driven atmospheric circulation models</a:t>
            </a:r>
            <a:endParaRPr sz="2133"/>
          </a:p>
        </p:txBody>
      </p:sp>
      <p:sp>
        <p:nvSpPr>
          <p:cNvPr id="127" name="Google Shape;127;p19"/>
          <p:cNvSpPr txBox="1"/>
          <p:nvPr/>
        </p:nvSpPr>
        <p:spPr>
          <a:xfrm>
            <a:off x="5230100" y="1919667"/>
            <a:ext cx="6078800" cy="574412"/>
          </a:xfrm>
          <a:prstGeom prst="rect">
            <a:avLst/>
          </a:prstGeom>
          <a:solidFill>
            <a:srgbClr val="3C78D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Atmospheric-ocean coupling</a:t>
            </a:r>
            <a:endParaRPr sz="2133"/>
          </a:p>
        </p:txBody>
      </p:sp>
      <p:sp>
        <p:nvSpPr>
          <p:cNvPr id="128" name="Google Shape;128;p19"/>
          <p:cNvSpPr txBox="1"/>
          <p:nvPr/>
        </p:nvSpPr>
        <p:spPr>
          <a:xfrm>
            <a:off x="5230100" y="3516534"/>
            <a:ext cx="6078800" cy="574412"/>
          </a:xfrm>
          <a:prstGeom prst="rect">
            <a:avLst/>
          </a:prstGeom>
          <a:solidFill>
            <a:srgbClr val="93C47D"/>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The carbon cycle - biology on land and in the oceans</a:t>
            </a:r>
            <a:endParaRPr sz="2133"/>
          </a:p>
        </p:txBody>
      </p:sp>
      <p:sp>
        <p:nvSpPr>
          <p:cNvPr id="129" name="Google Shape;129;p19"/>
          <p:cNvSpPr txBox="1"/>
          <p:nvPr/>
        </p:nvSpPr>
        <p:spPr>
          <a:xfrm>
            <a:off x="5230100" y="5441401"/>
            <a:ext cx="6078800" cy="902643"/>
          </a:xfrm>
          <a:prstGeom prst="rect">
            <a:avLst/>
          </a:prstGeom>
          <a:solidFill>
            <a:srgbClr val="E06666"/>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Human influence - land use change and emission scenarios</a:t>
            </a:r>
            <a:endParaRPr sz="2133"/>
          </a:p>
        </p:txBody>
      </p:sp>
      <p:pic>
        <p:nvPicPr>
          <p:cNvPr id="130" name="Google Shape;130;p19"/>
          <p:cNvPicPr preferRelativeResize="0"/>
          <p:nvPr/>
        </p:nvPicPr>
        <p:blipFill rotWithShape="1">
          <a:blip r:embed="rId3">
            <a:alphaModFix/>
          </a:blip>
          <a:srcRect r="63394"/>
          <a:stretch/>
        </p:blipFill>
        <p:spPr>
          <a:xfrm>
            <a:off x="340833" y="121501"/>
            <a:ext cx="2689835" cy="2963233"/>
          </a:xfrm>
          <a:prstGeom prst="rect">
            <a:avLst/>
          </a:prstGeom>
          <a:noFill/>
          <a:ln>
            <a:noFill/>
          </a:ln>
        </p:spPr>
      </p:pic>
      <p:sp>
        <p:nvSpPr>
          <p:cNvPr id="131" name="Google Shape;131;p19"/>
          <p:cNvSpPr/>
          <p:nvPr/>
        </p:nvSpPr>
        <p:spPr>
          <a:xfrm>
            <a:off x="4450800" y="640767"/>
            <a:ext cx="346000" cy="5593600"/>
          </a:xfrm>
          <a:prstGeom prst="downArrow">
            <a:avLst>
              <a:gd name="adj1" fmla="val 50000"/>
              <a:gd name="adj2" fmla="val 50000"/>
            </a:avLst>
          </a:prstGeom>
          <a:gradFill>
            <a:gsLst>
              <a:gs pos="0">
                <a:srgbClr val="BFBFBF"/>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 name="Google Shape;132;p19"/>
          <p:cNvSpPr txBox="1"/>
          <p:nvPr/>
        </p:nvSpPr>
        <p:spPr>
          <a:xfrm>
            <a:off x="3377400" y="343401"/>
            <a:ext cx="1073405" cy="615513"/>
          </a:xfrm>
          <a:prstGeom prst="rect">
            <a:avLst/>
          </a:prstGeom>
          <a:noFill/>
          <a:ln>
            <a:noFill/>
          </a:ln>
        </p:spPr>
        <p:txBody>
          <a:bodyPr spcFirstLastPara="1" wrap="square" lIns="121900" tIns="121900" rIns="121900" bIns="121900" anchor="t" anchorCtr="0">
            <a:spAutoFit/>
          </a:bodyPr>
          <a:lstStyle/>
          <a:p>
            <a:r>
              <a:rPr lang="en" sz="2400" dirty="0"/>
              <a:t>1950s</a:t>
            </a:r>
            <a:endParaRPr sz="2400" dirty="0"/>
          </a:p>
        </p:txBody>
      </p:sp>
      <p:sp>
        <p:nvSpPr>
          <p:cNvPr id="133" name="Google Shape;133;p19"/>
          <p:cNvSpPr txBox="1"/>
          <p:nvPr/>
        </p:nvSpPr>
        <p:spPr>
          <a:xfrm>
            <a:off x="3377400" y="3848334"/>
            <a:ext cx="1073405" cy="615513"/>
          </a:xfrm>
          <a:prstGeom prst="rect">
            <a:avLst/>
          </a:prstGeom>
          <a:noFill/>
          <a:ln>
            <a:noFill/>
          </a:ln>
        </p:spPr>
        <p:txBody>
          <a:bodyPr spcFirstLastPara="1" wrap="square" lIns="121900" tIns="121900" rIns="121900" bIns="121900" anchor="t" anchorCtr="0">
            <a:spAutoFit/>
          </a:bodyPr>
          <a:lstStyle/>
          <a:p>
            <a:r>
              <a:rPr lang="en" sz="2400" dirty="0"/>
              <a:t>1990s</a:t>
            </a:r>
            <a:endParaRPr sz="2400" dirty="0"/>
          </a:p>
        </p:txBody>
      </p:sp>
      <p:sp>
        <p:nvSpPr>
          <p:cNvPr id="134" name="Google Shape;134;p19"/>
          <p:cNvSpPr txBox="1"/>
          <p:nvPr/>
        </p:nvSpPr>
        <p:spPr>
          <a:xfrm>
            <a:off x="3377400" y="5771234"/>
            <a:ext cx="1246400" cy="615513"/>
          </a:xfrm>
          <a:prstGeom prst="rect">
            <a:avLst/>
          </a:prstGeom>
          <a:noFill/>
          <a:ln>
            <a:noFill/>
          </a:ln>
        </p:spPr>
        <p:txBody>
          <a:bodyPr spcFirstLastPara="1" wrap="square" lIns="121900" tIns="121900" rIns="121900" bIns="121900" anchor="t" anchorCtr="0">
            <a:spAutoFit/>
          </a:bodyPr>
          <a:lstStyle/>
          <a:p>
            <a:r>
              <a:rPr lang="en" sz="2400"/>
              <a:t>Present</a:t>
            </a:r>
            <a:endParaRPr sz="2400"/>
          </a:p>
        </p:txBody>
      </p:sp>
      <p:sp>
        <p:nvSpPr>
          <p:cNvPr id="135" name="Google Shape;135;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18</a:t>
            </a:fld>
            <a:endParaRPr/>
          </a:p>
        </p:txBody>
      </p:sp>
      <p:sp>
        <p:nvSpPr>
          <p:cNvPr id="4" name="TextBox 3">
            <a:extLst>
              <a:ext uri="{FF2B5EF4-FFF2-40B4-BE49-F238E27FC236}">
                <a16:creationId xmlns:a16="http://schemas.microsoft.com/office/drawing/2014/main" id="{BF7279F5-0EE5-165A-717B-189C5CF987CD}"/>
              </a:ext>
            </a:extLst>
          </p:cNvPr>
          <p:cNvSpPr txBox="1"/>
          <p:nvPr/>
        </p:nvSpPr>
        <p:spPr>
          <a:xfrm>
            <a:off x="589050" y="3773267"/>
            <a:ext cx="2689835" cy="1938992"/>
          </a:xfrm>
          <a:prstGeom prst="rect">
            <a:avLst/>
          </a:prstGeom>
          <a:noFill/>
        </p:spPr>
        <p:txBody>
          <a:bodyPr wrap="square" rtlCol="0">
            <a:spAutoFit/>
          </a:bodyPr>
          <a:lstStyle/>
          <a:p>
            <a:r>
              <a:rPr lang="en-GB" sz="2400" dirty="0"/>
              <a:t>Newer components have more unknowns, older ones more scaling problems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0B1B-4A4E-AF20-EF22-A0F4F96C9861}"/>
              </a:ext>
            </a:extLst>
          </p:cNvPr>
          <p:cNvSpPr>
            <a:spLocks noGrp="1"/>
          </p:cNvSpPr>
          <p:nvPr>
            <p:ph type="title"/>
          </p:nvPr>
        </p:nvSpPr>
        <p:spPr/>
        <p:txBody>
          <a:bodyPr/>
          <a:lstStyle/>
          <a:p>
            <a:r>
              <a:rPr lang="en-GB" dirty="0"/>
              <a:t>Model intercomparison projects</a:t>
            </a:r>
          </a:p>
        </p:txBody>
      </p:sp>
      <p:pic>
        <p:nvPicPr>
          <p:cNvPr id="3" name="Picture 2">
            <a:extLst>
              <a:ext uri="{FF2B5EF4-FFF2-40B4-BE49-F238E27FC236}">
                <a16:creationId xmlns:a16="http://schemas.microsoft.com/office/drawing/2014/main" id="{530D54E7-F69A-0CCE-C5DB-555DE3725BCA}"/>
              </a:ext>
            </a:extLst>
          </p:cNvPr>
          <p:cNvPicPr>
            <a:picLocks noChangeAspect="1"/>
          </p:cNvPicPr>
          <p:nvPr/>
        </p:nvPicPr>
        <p:blipFill>
          <a:blip r:embed="rId2"/>
          <a:stretch>
            <a:fillRect/>
          </a:stretch>
        </p:blipFill>
        <p:spPr>
          <a:xfrm>
            <a:off x="629684" y="1690688"/>
            <a:ext cx="5663993" cy="4769678"/>
          </a:xfrm>
          <a:prstGeom prst="rect">
            <a:avLst/>
          </a:prstGeom>
        </p:spPr>
      </p:pic>
      <p:sp>
        <p:nvSpPr>
          <p:cNvPr id="4" name="TextBox 3">
            <a:extLst>
              <a:ext uri="{FF2B5EF4-FFF2-40B4-BE49-F238E27FC236}">
                <a16:creationId xmlns:a16="http://schemas.microsoft.com/office/drawing/2014/main" id="{1F0BFC65-FC8A-96CE-4BAA-325CF9E9866F}"/>
              </a:ext>
            </a:extLst>
          </p:cNvPr>
          <p:cNvSpPr txBox="1"/>
          <p:nvPr/>
        </p:nvSpPr>
        <p:spPr>
          <a:xfrm>
            <a:off x="6901542" y="3152197"/>
            <a:ext cx="2862943" cy="923330"/>
          </a:xfrm>
          <a:prstGeom prst="rect">
            <a:avLst/>
          </a:prstGeom>
          <a:noFill/>
        </p:spPr>
        <p:txBody>
          <a:bodyPr wrap="square" rtlCol="0">
            <a:spAutoFit/>
          </a:bodyPr>
          <a:lstStyle/>
          <a:p>
            <a:r>
              <a:rPr lang="en-GB" dirty="0"/>
              <a:t>Many models with different process representations all put together</a:t>
            </a:r>
          </a:p>
        </p:txBody>
      </p:sp>
    </p:spTree>
    <p:extLst>
      <p:ext uri="{BB962C8B-B14F-4D97-AF65-F5344CB8AC3E}">
        <p14:creationId xmlns:p14="http://schemas.microsoft.com/office/powerpoint/2010/main" val="3985705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3B48-2109-3EDD-A166-1307CC97762C}"/>
              </a:ext>
            </a:extLst>
          </p:cNvPr>
          <p:cNvSpPr>
            <a:spLocks noGrp="1"/>
          </p:cNvSpPr>
          <p:nvPr>
            <p:ph type="title"/>
          </p:nvPr>
        </p:nvSpPr>
        <p:spPr/>
        <p:txBody>
          <a:bodyPr/>
          <a:lstStyle/>
          <a:p>
            <a:r>
              <a:rPr lang="en-GB" dirty="0"/>
              <a:t>What are these predictions? What is uncertainty?</a:t>
            </a:r>
          </a:p>
        </p:txBody>
      </p:sp>
      <p:pic>
        <p:nvPicPr>
          <p:cNvPr id="4" name="Picture 3">
            <a:extLst>
              <a:ext uri="{FF2B5EF4-FFF2-40B4-BE49-F238E27FC236}">
                <a16:creationId xmlns:a16="http://schemas.microsoft.com/office/drawing/2014/main" id="{C67208CB-6D52-4C30-2B78-4F8F28A14E2F}"/>
              </a:ext>
            </a:extLst>
          </p:cNvPr>
          <p:cNvPicPr>
            <a:picLocks noChangeAspect="1"/>
          </p:cNvPicPr>
          <p:nvPr/>
        </p:nvPicPr>
        <p:blipFill>
          <a:blip r:embed="rId2"/>
          <a:stretch>
            <a:fillRect/>
          </a:stretch>
        </p:blipFill>
        <p:spPr>
          <a:xfrm>
            <a:off x="2906993" y="1690688"/>
            <a:ext cx="5934776" cy="4531644"/>
          </a:xfrm>
          <a:prstGeom prst="rect">
            <a:avLst/>
          </a:prstGeom>
        </p:spPr>
      </p:pic>
    </p:spTree>
    <p:extLst>
      <p:ext uri="{BB962C8B-B14F-4D97-AF65-F5344CB8AC3E}">
        <p14:creationId xmlns:p14="http://schemas.microsoft.com/office/powerpoint/2010/main" val="3098370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45C7B-24CB-394A-21DD-DD037C32C0FE}"/>
              </a:ext>
            </a:extLst>
          </p:cNvPr>
          <p:cNvSpPr>
            <a:spLocks noGrp="1"/>
          </p:cNvSpPr>
          <p:nvPr>
            <p:ph type="title"/>
          </p:nvPr>
        </p:nvSpPr>
        <p:spPr/>
        <p:txBody>
          <a:bodyPr/>
          <a:lstStyle/>
          <a:p>
            <a:r>
              <a:rPr lang="en-GB" dirty="0"/>
              <a:t>Models from all across the globe</a:t>
            </a:r>
          </a:p>
        </p:txBody>
      </p:sp>
      <p:pic>
        <p:nvPicPr>
          <p:cNvPr id="3" name="Picture 2">
            <a:extLst>
              <a:ext uri="{FF2B5EF4-FFF2-40B4-BE49-F238E27FC236}">
                <a16:creationId xmlns:a16="http://schemas.microsoft.com/office/drawing/2014/main" id="{2CEB42C4-6322-660C-3325-B6A0B0541552}"/>
              </a:ext>
            </a:extLst>
          </p:cNvPr>
          <p:cNvPicPr>
            <a:picLocks noChangeAspect="1"/>
          </p:cNvPicPr>
          <p:nvPr/>
        </p:nvPicPr>
        <p:blipFill>
          <a:blip r:embed="rId2"/>
          <a:stretch>
            <a:fillRect/>
          </a:stretch>
        </p:blipFill>
        <p:spPr>
          <a:xfrm>
            <a:off x="2209800" y="1690688"/>
            <a:ext cx="7772400" cy="4464545"/>
          </a:xfrm>
          <a:prstGeom prst="rect">
            <a:avLst/>
          </a:prstGeom>
        </p:spPr>
      </p:pic>
    </p:spTree>
    <p:extLst>
      <p:ext uri="{BB962C8B-B14F-4D97-AF65-F5344CB8AC3E}">
        <p14:creationId xmlns:p14="http://schemas.microsoft.com/office/powerpoint/2010/main" val="330305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FBE4-13B6-41F9-75BB-ACE0E36C23F2}"/>
              </a:ext>
            </a:extLst>
          </p:cNvPr>
          <p:cNvSpPr>
            <a:spLocks noGrp="1"/>
          </p:cNvSpPr>
          <p:nvPr>
            <p:ph type="title"/>
          </p:nvPr>
        </p:nvSpPr>
        <p:spPr/>
        <p:txBody>
          <a:bodyPr/>
          <a:lstStyle/>
          <a:p>
            <a:r>
              <a:rPr lang="en-GB" dirty="0"/>
              <a:t>Uncertainty in models</a:t>
            </a:r>
          </a:p>
        </p:txBody>
      </p:sp>
      <p:pic>
        <p:nvPicPr>
          <p:cNvPr id="3" name="Picture 2">
            <a:extLst>
              <a:ext uri="{FF2B5EF4-FFF2-40B4-BE49-F238E27FC236}">
                <a16:creationId xmlns:a16="http://schemas.microsoft.com/office/drawing/2014/main" id="{38508815-22E6-00CC-A8C0-AFCDB244D47F}"/>
              </a:ext>
            </a:extLst>
          </p:cNvPr>
          <p:cNvPicPr>
            <a:picLocks noChangeAspect="1"/>
          </p:cNvPicPr>
          <p:nvPr/>
        </p:nvPicPr>
        <p:blipFill>
          <a:blip r:embed="rId2"/>
          <a:stretch>
            <a:fillRect/>
          </a:stretch>
        </p:blipFill>
        <p:spPr>
          <a:xfrm>
            <a:off x="1267476" y="1906937"/>
            <a:ext cx="4328826" cy="3305382"/>
          </a:xfrm>
          <a:prstGeom prst="rect">
            <a:avLst/>
          </a:prstGeom>
        </p:spPr>
      </p:pic>
      <p:sp>
        <p:nvSpPr>
          <p:cNvPr id="4" name="TextBox 3">
            <a:extLst>
              <a:ext uri="{FF2B5EF4-FFF2-40B4-BE49-F238E27FC236}">
                <a16:creationId xmlns:a16="http://schemas.microsoft.com/office/drawing/2014/main" id="{07BA8ECC-DB61-7FD0-DA84-B0FBD7EF2950}"/>
              </a:ext>
            </a:extLst>
          </p:cNvPr>
          <p:cNvSpPr txBox="1"/>
          <p:nvPr/>
        </p:nvSpPr>
        <p:spPr>
          <a:xfrm>
            <a:off x="6291943" y="2503714"/>
            <a:ext cx="3951514" cy="2308324"/>
          </a:xfrm>
          <a:prstGeom prst="rect">
            <a:avLst/>
          </a:prstGeom>
          <a:noFill/>
        </p:spPr>
        <p:txBody>
          <a:bodyPr wrap="square" rtlCol="0">
            <a:spAutoFit/>
          </a:bodyPr>
          <a:lstStyle/>
          <a:p>
            <a:r>
              <a:rPr lang="en-GB" dirty="0"/>
              <a:t>Each line is the mean of all models</a:t>
            </a:r>
          </a:p>
          <a:p>
            <a:r>
              <a:rPr lang="en-GB" dirty="0"/>
              <a:t>Shaded areas are the range of all models – min to max</a:t>
            </a:r>
          </a:p>
          <a:p>
            <a:r>
              <a:rPr lang="en-GB" dirty="0"/>
              <a:t>Numbers in the legend – number of models for each line</a:t>
            </a:r>
          </a:p>
          <a:p>
            <a:endParaRPr lang="en-GB" dirty="0"/>
          </a:p>
          <a:p>
            <a:r>
              <a:rPr lang="en-GB" dirty="0"/>
              <a:t>One of the main ways to represent uncertainty in IPCC output</a:t>
            </a:r>
          </a:p>
        </p:txBody>
      </p:sp>
    </p:spTree>
    <p:extLst>
      <p:ext uri="{BB962C8B-B14F-4D97-AF65-F5344CB8AC3E}">
        <p14:creationId xmlns:p14="http://schemas.microsoft.com/office/powerpoint/2010/main" val="4078005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B996-468D-5192-7E36-5B2099CDE683}"/>
              </a:ext>
            </a:extLst>
          </p:cNvPr>
          <p:cNvSpPr>
            <a:spLocks noGrp="1"/>
          </p:cNvSpPr>
          <p:nvPr>
            <p:ph type="title"/>
          </p:nvPr>
        </p:nvSpPr>
        <p:spPr>
          <a:xfrm>
            <a:off x="5605669" y="2498725"/>
            <a:ext cx="5655365" cy="1325563"/>
          </a:xfrm>
        </p:spPr>
        <p:txBody>
          <a:bodyPr>
            <a:normAutofit fontScale="90000"/>
          </a:bodyPr>
          <a:lstStyle/>
          <a:p>
            <a:r>
              <a:rPr lang="en-GB" dirty="0"/>
              <a:t>Different types of uncertainty in climate projections</a:t>
            </a:r>
          </a:p>
        </p:txBody>
      </p:sp>
      <p:pic>
        <p:nvPicPr>
          <p:cNvPr id="3" name="Picture 2">
            <a:extLst>
              <a:ext uri="{FF2B5EF4-FFF2-40B4-BE49-F238E27FC236}">
                <a16:creationId xmlns:a16="http://schemas.microsoft.com/office/drawing/2014/main" id="{CCBF97D8-ACC7-ADB1-58D0-66278B016581}"/>
              </a:ext>
            </a:extLst>
          </p:cNvPr>
          <p:cNvPicPr>
            <a:picLocks noChangeAspect="1"/>
          </p:cNvPicPr>
          <p:nvPr/>
        </p:nvPicPr>
        <p:blipFill>
          <a:blip r:embed="rId2"/>
          <a:stretch>
            <a:fillRect/>
          </a:stretch>
        </p:blipFill>
        <p:spPr>
          <a:xfrm>
            <a:off x="311390" y="0"/>
            <a:ext cx="4996142" cy="6858000"/>
          </a:xfrm>
          <a:prstGeom prst="rect">
            <a:avLst/>
          </a:prstGeom>
        </p:spPr>
      </p:pic>
    </p:spTree>
    <p:extLst>
      <p:ext uri="{BB962C8B-B14F-4D97-AF65-F5344CB8AC3E}">
        <p14:creationId xmlns:p14="http://schemas.microsoft.com/office/powerpoint/2010/main" val="353157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dirty="0"/>
              <a:t>Parameter uncertainty</a:t>
            </a:r>
            <a:endParaRPr dirty="0"/>
          </a:p>
        </p:txBody>
      </p:sp>
      <p:sp>
        <p:nvSpPr>
          <p:cNvPr id="100" name="Google Shape;100;p17"/>
          <p:cNvSpPr txBox="1"/>
          <p:nvPr/>
        </p:nvSpPr>
        <p:spPr>
          <a:xfrm>
            <a:off x="903667" y="2673834"/>
            <a:ext cx="8566400" cy="677068"/>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2800" dirty="0" err="1"/>
              <a:t>T</a:t>
            </a:r>
            <a:r>
              <a:rPr lang="en" sz="2800" baseline="-25000" dirty="0" err="1"/>
              <a:t>arrival</a:t>
            </a:r>
            <a:r>
              <a:rPr lang="en" sz="2800" dirty="0"/>
              <a:t> = </a:t>
            </a:r>
            <a:r>
              <a:rPr lang="en" sz="2800" dirty="0" err="1"/>
              <a:t>T</a:t>
            </a:r>
            <a:r>
              <a:rPr lang="en" sz="2800" baseline="-25000" dirty="0" err="1"/>
              <a:t>departure</a:t>
            </a:r>
            <a:r>
              <a:rPr lang="en" sz="2800" dirty="0"/>
              <a:t> + </a:t>
            </a:r>
            <a:r>
              <a:rPr lang="en" sz="2800" dirty="0" err="1"/>
              <a:t>t</a:t>
            </a:r>
            <a:r>
              <a:rPr lang="en" sz="2800" baseline="-25000" dirty="0" err="1"/>
              <a:t>walk</a:t>
            </a:r>
            <a:r>
              <a:rPr lang="en" sz="2800" baseline="-25000" dirty="0"/>
              <a:t> to station</a:t>
            </a:r>
            <a:r>
              <a:rPr lang="en" sz="2800" dirty="0"/>
              <a:t> + t</a:t>
            </a:r>
            <a:r>
              <a:rPr lang="en" sz="2800" baseline="-25000" dirty="0"/>
              <a:t>on the train</a:t>
            </a:r>
            <a:r>
              <a:rPr lang="en" sz="2800" dirty="0"/>
              <a:t> + </a:t>
            </a:r>
            <a:r>
              <a:rPr lang="en" sz="2800" dirty="0" err="1"/>
              <a:t>t</a:t>
            </a:r>
            <a:r>
              <a:rPr lang="en" sz="2800" baseline="-25000" dirty="0" err="1"/>
              <a:t>walk</a:t>
            </a:r>
            <a:r>
              <a:rPr lang="en" sz="2800" baseline="-25000" dirty="0"/>
              <a:t> to department</a:t>
            </a:r>
            <a:endParaRPr sz="2800" baseline="-25000" dirty="0"/>
          </a:p>
        </p:txBody>
      </p:sp>
      <p:sp>
        <p:nvSpPr>
          <p:cNvPr id="101" name="Google Shape;101;p17"/>
          <p:cNvSpPr txBox="1"/>
          <p:nvPr/>
        </p:nvSpPr>
        <p:spPr>
          <a:xfrm>
            <a:off x="903666" y="2054934"/>
            <a:ext cx="6524549" cy="615513"/>
          </a:xfrm>
          <a:prstGeom prst="rect">
            <a:avLst/>
          </a:prstGeom>
          <a:noFill/>
          <a:ln>
            <a:noFill/>
          </a:ln>
        </p:spPr>
        <p:txBody>
          <a:bodyPr spcFirstLastPara="1" wrap="square" lIns="121900" tIns="121900" rIns="121900" bIns="121900" anchor="t" anchorCtr="0">
            <a:spAutoFit/>
          </a:bodyPr>
          <a:lstStyle/>
          <a:p>
            <a:r>
              <a:rPr lang="en" sz="2400" dirty="0"/>
              <a:t>A model of how long it takes to get to college</a:t>
            </a:r>
            <a:endParaRPr sz="2400" dirty="0"/>
          </a:p>
        </p:txBody>
      </p:sp>
      <p:sp>
        <p:nvSpPr>
          <p:cNvPr id="102" name="Google Shape;102;p17"/>
          <p:cNvSpPr txBox="1"/>
          <p:nvPr/>
        </p:nvSpPr>
        <p:spPr>
          <a:xfrm>
            <a:off x="916066" y="4134601"/>
            <a:ext cx="5060663" cy="2462172"/>
          </a:xfrm>
          <a:prstGeom prst="rect">
            <a:avLst/>
          </a:prstGeom>
          <a:noFill/>
          <a:ln>
            <a:noFill/>
          </a:ln>
        </p:spPr>
        <p:txBody>
          <a:bodyPr spcFirstLastPara="1" wrap="square" lIns="121900" tIns="121900" rIns="121900" bIns="121900" anchor="t" anchorCtr="0">
            <a:spAutoFit/>
          </a:bodyPr>
          <a:lstStyle/>
          <a:p>
            <a:r>
              <a:rPr lang="en" sz="2400" dirty="0" err="1"/>
              <a:t>t</a:t>
            </a:r>
            <a:r>
              <a:rPr lang="en" sz="2400" baseline="-25000" dirty="0" err="1"/>
              <a:t>walk</a:t>
            </a:r>
            <a:r>
              <a:rPr lang="en" sz="2400" baseline="-25000" dirty="0"/>
              <a:t> to station</a:t>
            </a:r>
            <a:r>
              <a:rPr lang="en" sz="2400" dirty="0"/>
              <a:t>     = 8-12 minutes</a:t>
            </a:r>
            <a:endParaRPr sz="2400" dirty="0"/>
          </a:p>
          <a:p>
            <a:r>
              <a:rPr lang="en" sz="2400" dirty="0"/>
              <a:t>t</a:t>
            </a:r>
            <a:r>
              <a:rPr lang="en" sz="2400" baseline="-25000" dirty="0"/>
              <a:t>on the train             </a:t>
            </a:r>
            <a:r>
              <a:rPr lang="en" sz="2400" dirty="0"/>
              <a:t>= 35-50 minutes</a:t>
            </a:r>
            <a:endParaRPr sz="2400" dirty="0"/>
          </a:p>
          <a:p>
            <a:r>
              <a:rPr lang="en" sz="2400" dirty="0" err="1"/>
              <a:t>t</a:t>
            </a:r>
            <a:r>
              <a:rPr lang="en" sz="2400" baseline="-25000" dirty="0" err="1"/>
              <a:t>walk</a:t>
            </a:r>
            <a:r>
              <a:rPr lang="en" sz="2400" baseline="-25000" dirty="0"/>
              <a:t> to department </a:t>
            </a:r>
            <a:r>
              <a:rPr lang="en" sz="2400" dirty="0"/>
              <a:t>= 5-10 minutes</a:t>
            </a:r>
          </a:p>
          <a:p>
            <a:endParaRPr lang="en" sz="2400" dirty="0"/>
          </a:p>
          <a:p>
            <a:r>
              <a:rPr lang="en" sz="2400" dirty="0" err="1"/>
              <a:t>T</a:t>
            </a:r>
            <a:r>
              <a:rPr lang="en" sz="2400" baseline="-25000" dirty="0" err="1"/>
              <a:t>departure</a:t>
            </a:r>
            <a:r>
              <a:rPr lang="en" sz="2400" dirty="0"/>
              <a:t>=8.30</a:t>
            </a:r>
          </a:p>
          <a:p>
            <a:r>
              <a:rPr lang="en" sz="2400" dirty="0" err="1"/>
              <a:t>T</a:t>
            </a:r>
            <a:r>
              <a:rPr lang="en" sz="2400" baseline="-25000" dirty="0" err="1"/>
              <a:t>arrival</a:t>
            </a:r>
            <a:r>
              <a:rPr lang="en" sz="2400" dirty="0"/>
              <a:t>=9.18-9.42 (uncertainty range)</a:t>
            </a:r>
            <a:endParaRPr sz="2400" dirty="0"/>
          </a:p>
        </p:txBody>
      </p:sp>
    </p:spTree>
    <p:extLst>
      <p:ext uri="{BB962C8B-B14F-4D97-AF65-F5344CB8AC3E}">
        <p14:creationId xmlns:p14="http://schemas.microsoft.com/office/powerpoint/2010/main" val="389139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0886-CEDA-CD34-51D7-72090CCF16D5}"/>
              </a:ext>
            </a:extLst>
          </p:cNvPr>
          <p:cNvSpPr>
            <a:spLocks noGrp="1"/>
          </p:cNvSpPr>
          <p:nvPr>
            <p:ph type="title"/>
          </p:nvPr>
        </p:nvSpPr>
        <p:spPr/>
        <p:txBody>
          <a:bodyPr/>
          <a:lstStyle/>
          <a:p>
            <a:r>
              <a:rPr lang="en-GB" dirty="0"/>
              <a:t>Parameter uncertainty in practical 2</a:t>
            </a:r>
          </a:p>
        </p:txBody>
      </p:sp>
      <p:pic>
        <p:nvPicPr>
          <p:cNvPr id="3" name="Picture 2">
            <a:extLst>
              <a:ext uri="{FF2B5EF4-FFF2-40B4-BE49-F238E27FC236}">
                <a16:creationId xmlns:a16="http://schemas.microsoft.com/office/drawing/2014/main" id="{32121455-5303-42DE-09D0-52991EA719FF}"/>
              </a:ext>
            </a:extLst>
          </p:cNvPr>
          <p:cNvPicPr>
            <a:picLocks noChangeAspect="1"/>
          </p:cNvPicPr>
          <p:nvPr/>
        </p:nvPicPr>
        <p:blipFill>
          <a:blip r:embed="rId2"/>
          <a:stretch>
            <a:fillRect/>
          </a:stretch>
        </p:blipFill>
        <p:spPr>
          <a:xfrm>
            <a:off x="6484381" y="2343462"/>
            <a:ext cx="4274208" cy="4149413"/>
          </a:xfrm>
          <a:prstGeom prst="rect">
            <a:avLst/>
          </a:prstGeom>
        </p:spPr>
      </p:pic>
      <p:sp>
        <p:nvSpPr>
          <p:cNvPr id="4" name="TextBox 3">
            <a:extLst>
              <a:ext uri="{FF2B5EF4-FFF2-40B4-BE49-F238E27FC236}">
                <a16:creationId xmlns:a16="http://schemas.microsoft.com/office/drawing/2014/main" id="{444B8762-451C-8C7F-7CE2-DF6A390F97EA}"/>
              </a:ext>
            </a:extLst>
          </p:cNvPr>
          <p:cNvSpPr txBox="1"/>
          <p:nvPr/>
        </p:nvSpPr>
        <p:spPr>
          <a:xfrm>
            <a:off x="7755726" y="1847443"/>
            <a:ext cx="1599605" cy="369332"/>
          </a:xfrm>
          <a:prstGeom prst="rect">
            <a:avLst/>
          </a:prstGeom>
          <a:noFill/>
        </p:spPr>
        <p:txBody>
          <a:bodyPr wrap="none" rtlCol="0">
            <a:spAutoFit/>
          </a:bodyPr>
          <a:lstStyle/>
          <a:p>
            <a:r>
              <a:rPr lang="en-GB" dirty="0"/>
              <a:t>Photosynthesis</a:t>
            </a:r>
          </a:p>
        </p:txBody>
      </p:sp>
      <p:sp>
        <p:nvSpPr>
          <p:cNvPr id="5" name="TextBox 4">
            <a:extLst>
              <a:ext uri="{FF2B5EF4-FFF2-40B4-BE49-F238E27FC236}">
                <a16:creationId xmlns:a16="http://schemas.microsoft.com/office/drawing/2014/main" id="{5C24B60E-2AD5-8992-9DD9-9A8188FCCF39}"/>
              </a:ext>
            </a:extLst>
          </p:cNvPr>
          <p:cNvSpPr txBox="1"/>
          <p:nvPr/>
        </p:nvSpPr>
        <p:spPr>
          <a:xfrm>
            <a:off x="1295400" y="2383971"/>
            <a:ext cx="3679371" cy="1754326"/>
          </a:xfrm>
          <a:prstGeom prst="rect">
            <a:avLst/>
          </a:prstGeom>
          <a:noFill/>
        </p:spPr>
        <p:txBody>
          <a:bodyPr wrap="square" rtlCol="0">
            <a:spAutoFit/>
          </a:bodyPr>
          <a:lstStyle/>
          <a:p>
            <a:r>
              <a:rPr lang="en-GB" dirty="0"/>
              <a:t>You varied parameters and looked at their effect on model output:</a:t>
            </a:r>
          </a:p>
          <a:p>
            <a:endParaRPr lang="en-GB" dirty="0"/>
          </a:p>
          <a:p>
            <a:r>
              <a:rPr lang="en-GB" dirty="0"/>
              <a:t>Photosynthetic capacity</a:t>
            </a:r>
          </a:p>
          <a:p>
            <a:r>
              <a:rPr lang="en-GB" dirty="0"/>
              <a:t>Leaf thickness</a:t>
            </a:r>
          </a:p>
          <a:p>
            <a:r>
              <a:rPr lang="en-GB" dirty="0"/>
              <a:t>Leaf area index</a:t>
            </a:r>
          </a:p>
        </p:txBody>
      </p:sp>
    </p:spTree>
    <p:extLst>
      <p:ext uri="{BB962C8B-B14F-4D97-AF65-F5344CB8AC3E}">
        <p14:creationId xmlns:p14="http://schemas.microsoft.com/office/powerpoint/2010/main" val="584942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DD1A-95BD-2E36-D156-CB28AFB0A62E}"/>
              </a:ext>
            </a:extLst>
          </p:cNvPr>
          <p:cNvSpPr>
            <a:spLocks noGrp="1"/>
          </p:cNvSpPr>
          <p:nvPr>
            <p:ph type="title"/>
          </p:nvPr>
        </p:nvSpPr>
        <p:spPr/>
        <p:txBody>
          <a:bodyPr/>
          <a:lstStyle/>
          <a:p>
            <a:r>
              <a:rPr lang="en-GB" dirty="0"/>
              <a:t>Parameter sources of uncertainty</a:t>
            </a:r>
          </a:p>
        </p:txBody>
      </p:sp>
      <p:pic>
        <p:nvPicPr>
          <p:cNvPr id="3" name="Picture 2" descr="Soil Core Sampler | Ideal for consultants or private use.">
            <a:extLst>
              <a:ext uri="{FF2B5EF4-FFF2-40B4-BE49-F238E27FC236}">
                <a16:creationId xmlns:a16="http://schemas.microsoft.com/office/drawing/2014/main" id="{9C1CF4C8-A590-2DEE-BB34-108167FE2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506" y="1945097"/>
            <a:ext cx="3078206" cy="20521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FD1AB4-E05F-7CBE-096C-E09757D4FFCF}"/>
              </a:ext>
            </a:extLst>
          </p:cNvPr>
          <p:cNvSpPr txBox="1"/>
          <p:nvPr/>
        </p:nvSpPr>
        <p:spPr>
          <a:xfrm>
            <a:off x="1580606" y="4066977"/>
            <a:ext cx="2464072" cy="369332"/>
          </a:xfrm>
          <a:prstGeom prst="rect">
            <a:avLst/>
          </a:prstGeom>
          <a:noFill/>
        </p:spPr>
        <p:txBody>
          <a:bodyPr wrap="none" rtlCol="0">
            <a:spAutoFit/>
          </a:bodyPr>
          <a:lstStyle/>
          <a:p>
            <a:r>
              <a:rPr lang="en-GB" dirty="0"/>
              <a:t>Small scale observations</a:t>
            </a:r>
          </a:p>
        </p:txBody>
      </p:sp>
      <p:cxnSp>
        <p:nvCxnSpPr>
          <p:cNvPr id="5" name="Straight Arrow Connector 4">
            <a:extLst>
              <a:ext uri="{FF2B5EF4-FFF2-40B4-BE49-F238E27FC236}">
                <a16:creationId xmlns:a16="http://schemas.microsoft.com/office/drawing/2014/main" id="{34DF43B9-8BC6-B87F-AFFB-F7DE81421F86}"/>
              </a:ext>
            </a:extLst>
          </p:cNvPr>
          <p:cNvCxnSpPr>
            <a:cxnSpLocks/>
          </p:cNvCxnSpPr>
          <p:nvPr/>
        </p:nvCxnSpPr>
        <p:spPr>
          <a:xfrm>
            <a:off x="4811004" y="3618156"/>
            <a:ext cx="1837990" cy="9146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1F205C90-72F4-C5BC-969F-B0244D0CF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733" y="4185362"/>
            <a:ext cx="4255680" cy="23312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1F731D-97A9-E611-A857-8B7337AA8062}"/>
              </a:ext>
            </a:extLst>
          </p:cNvPr>
          <p:cNvSpPr txBox="1"/>
          <p:nvPr/>
        </p:nvSpPr>
        <p:spPr>
          <a:xfrm>
            <a:off x="5163942" y="2126808"/>
            <a:ext cx="5866552" cy="1200329"/>
          </a:xfrm>
          <a:prstGeom prst="rect">
            <a:avLst/>
          </a:prstGeom>
          <a:noFill/>
        </p:spPr>
        <p:txBody>
          <a:bodyPr wrap="square" rtlCol="0">
            <a:spAutoFit/>
          </a:bodyPr>
          <a:lstStyle/>
          <a:p>
            <a:r>
              <a:rPr lang="en-GB" dirty="0"/>
              <a:t>Scaling from local measurements</a:t>
            </a:r>
          </a:p>
          <a:p>
            <a:r>
              <a:rPr lang="en-GB" dirty="0"/>
              <a:t>Sparse measurements</a:t>
            </a:r>
          </a:p>
          <a:p>
            <a:r>
              <a:rPr lang="en-GB" dirty="0"/>
              <a:t>Values that have no real world correspondent due to </a:t>
            </a:r>
            <a:r>
              <a:rPr lang="en-GB" dirty="0" err="1"/>
              <a:t>scalling</a:t>
            </a:r>
            <a:r>
              <a:rPr lang="en-GB" dirty="0"/>
              <a:t> approximations</a:t>
            </a:r>
          </a:p>
        </p:txBody>
      </p:sp>
      <p:sp>
        <p:nvSpPr>
          <p:cNvPr id="8" name="TextBox 7">
            <a:extLst>
              <a:ext uri="{FF2B5EF4-FFF2-40B4-BE49-F238E27FC236}">
                <a16:creationId xmlns:a16="http://schemas.microsoft.com/office/drawing/2014/main" id="{E9BA7AB7-B7A2-920F-4206-D3F962DA9A58}"/>
              </a:ext>
            </a:extLst>
          </p:cNvPr>
          <p:cNvSpPr txBox="1"/>
          <p:nvPr/>
        </p:nvSpPr>
        <p:spPr>
          <a:xfrm>
            <a:off x="887587" y="5069939"/>
            <a:ext cx="3923417" cy="923330"/>
          </a:xfrm>
          <a:prstGeom prst="rect">
            <a:avLst/>
          </a:prstGeom>
          <a:noFill/>
        </p:spPr>
        <p:txBody>
          <a:bodyPr wrap="square" rtlCol="0">
            <a:spAutoFit/>
          </a:bodyPr>
          <a:lstStyle/>
          <a:p>
            <a:r>
              <a:rPr lang="en-GB" dirty="0"/>
              <a:t>Parameter sensitivity tests performed before inclusion in IPCC analysis and not normally shown</a:t>
            </a:r>
          </a:p>
        </p:txBody>
      </p:sp>
    </p:spTree>
    <p:extLst>
      <p:ext uri="{BB962C8B-B14F-4D97-AF65-F5344CB8AC3E}">
        <p14:creationId xmlns:p14="http://schemas.microsoft.com/office/powerpoint/2010/main" val="2770812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B996-468D-5192-7E36-5B2099CDE683}"/>
              </a:ext>
            </a:extLst>
          </p:cNvPr>
          <p:cNvSpPr>
            <a:spLocks noGrp="1"/>
          </p:cNvSpPr>
          <p:nvPr>
            <p:ph type="title"/>
          </p:nvPr>
        </p:nvSpPr>
        <p:spPr>
          <a:xfrm>
            <a:off x="5605669" y="2498725"/>
            <a:ext cx="5655365" cy="1325563"/>
          </a:xfrm>
        </p:spPr>
        <p:txBody>
          <a:bodyPr>
            <a:normAutofit fontScale="90000"/>
          </a:bodyPr>
          <a:lstStyle/>
          <a:p>
            <a:r>
              <a:rPr lang="en-GB" dirty="0"/>
              <a:t>Different types of uncertainty in climate projections</a:t>
            </a:r>
          </a:p>
        </p:txBody>
      </p:sp>
      <p:pic>
        <p:nvPicPr>
          <p:cNvPr id="3" name="Picture 2">
            <a:extLst>
              <a:ext uri="{FF2B5EF4-FFF2-40B4-BE49-F238E27FC236}">
                <a16:creationId xmlns:a16="http://schemas.microsoft.com/office/drawing/2014/main" id="{CCBF97D8-ACC7-ADB1-58D0-66278B016581}"/>
              </a:ext>
            </a:extLst>
          </p:cNvPr>
          <p:cNvPicPr>
            <a:picLocks noChangeAspect="1"/>
          </p:cNvPicPr>
          <p:nvPr/>
        </p:nvPicPr>
        <p:blipFill>
          <a:blip r:embed="rId2"/>
          <a:stretch>
            <a:fillRect/>
          </a:stretch>
        </p:blipFill>
        <p:spPr>
          <a:xfrm>
            <a:off x="311390" y="0"/>
            <a:ext cx="4996142" cy="6858000"/>
          </a:xfrm>
          <a:prstGeom prst="rect">
            <a:avLst/>
          </a:prstGeom>
        </p:spPr>
      </p:pic>
    </p:spTree>
    <p:extLst>
      <p:ext uri="{BB962C8B-B14F-4D97-AF65-F5344CB8AC3E}">
        <p14:creationId xmlns:p14="http://schemas.microsoft.com/office/powerpoint/2010/main" val="1852286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700B-1B7D-2940-AED7-D3328214CA3B}"/>
              </a:ext>
            </a:extLst>
          </p:cNvPr>
          <p:cNvSpPr>
            <a:spLocks noGrp="1"/>
          </p:cNvSpPr>
          <p:nvPr>
            <p:ph type="title"/>
          </p:nvPr>
        </p:nvSpPr>
        <p:spPr/>
        <p:txBody>
          <a:bodyPr/>
          <a:lstStyle/>
          <a:p>
            <a:r>
              <a:rPr lang="en-GB" dirty="0"/>
              <a:t>Uncertainty from internal climate variability</a:t>
            </a:r>
          </a:p>
        </p:txBody>
      </p:sp>
      <p:pic>
        <p:nvPicPr>
          <p:cNvPr id="3" name="Picture 2">
            <a:extLst>
              <a:ext uri="{FF2B5EF4-FFF2-40B4-BE49-F238E27FC236}">
                <a16:creationId xmlns:a16="http://schemas.microsoft.com/office/drawing/2014/main" id="{C4636EC6-7CF6-D6AA-0607-93222A969353}"/>
              </a:ext>
            </a:extLst>
          </p:cNvPr>
          <p:cNvPicPr>
            <a:picLocks noChangeAspect="1"/>
          </p:cNvPicPr>
          <p:nvPr/>
        </p:nvPicPr>
        <p:blipFill>
          <a:blip r:embed="rId2"/>
          <a:stretch>
            <a:fillRect/>
          </a:stretch>
        </p:blipFill>
        <p:spPr>
          <a:xfrm>
            <a:off x="838200" y="1855304"/>
            <a:ext cx="2492998" cy="4214191"/>
          </a:xfrm>
          <a:prstGeom prst="rect">
            <a:avLst/>
          </a:prstGeom>
        </p:spPr>
      </p:pic>
      <p:pic>
        <p:nvPicPr>
          <p:cNvPr id="4" name="Picture 3">
            <a:extLst>
              <a:ext uri="{FF2B5EF4-FFF2-40B4-BE49-F238E27FC236}">
                <a16:creationId xmlns:a16="http://schemas.microsoft.com/office/drawing/2014/main" id="{46334C60-4E9A-2097-9DF8-764AF7F130F5}"/>
              </a:ext>
            </a:extLst>
          </p:cNvPr>
          <p:cNvPicPr>
            <a:picLocks noChangeAspect="1"/>
          </p:cNvPicPr>
          <p:nvPr/>
        </p:nvPicPr>
        <p:blipFill>
          <a:blip r:embed="rId3"/>
          <a:stretch>
            <a:fillRect/>
          </a:stretch>
        </p:blipFill>
        <p:spPr>
          <a:xfrm>
            <a:off x="3193498" y="4857474"/>
            <a:ext cx="2279650" cy="982229"/>
          </a:xfrm>
          <a:prstGeom prst="rect">
            <a:avLst/>
          </a:prstGeom>
        </p:spPr>
      </p:pic>
      <p:sp>
        <p:nvSpPr>
          <p:cNvPr id="5" name="TextBox 4">
            <a:extLst>
              <a:ext uri="{FF2B5EF4-FFF2-40B4-BE49-F238E27FC236}">
                <a16:creationId xmlns:a16="http://schemas.microsoft.com/office/drawing/2014/main" id="{FD629E9C-9947-48BA-42EF-056A648D9386}"/>
              </a:ext>
            </a:extLst>
          </p:cNvPr>
          <p:cNvSpPr txBox="1"/>
          <p:nvPr/>
        </p:nvSpPr>
        <p:spPr>
          <a:xfrm>
            <a:off x="5425408" y="2242458"/>
            <a:ext cx="4883363" cy="2031325"/>
          </a:xfrm>
          <a:prstGeom prst="rect">
            <a:avLst/>
          </a:prstGeom>
          <a:noFill/>
        </p:spPr>
        <p:txBody>
          <a:bodyPr wrap="square" rtlCol="0">
            <a:spAutoFit/>
          </a:bodyPr>
          <a:lstStyle/>
          <a:p>
            <a:r>
              <a:rPr lang="en-GB" dirty="0"/>
              <a:t>Natural climate variability can be large and mask climate change effects</a:t>
            </a:r>
          </a:p>
          <a:p>
            <a:endParaRPr lang="en-GB" dirty="0"/>
          </a:p>
          <a:p>
            <a:r>
              <a:rPr lang="en-GB" dirty="0"/>
              <a:t>Range is from one model with the same process representation and parameter value but different sources of climate variability (e.g. volcanic eruptions, ENSO)</a:t>
            </a:r>
          </a:p>
        </p:txBody>
      </p:sp>
    </p:spTree>
    <p:extLst>
      <p:ext uri="{BB962C8B-B14F-4D97-AF65-F5344CB8AC3E}">
        <p14:creationId xmlns:p14="http://schemas.microsoft.com/office/powerpoint/2010/main" val="1391718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FBE4-13B6-41F9-75BB-ACE0E36C23F2}"/>
              </a:ext>
            </a:extLst>
          </p:cNvPr>
          <p:cNvSpPr>
            <a:spLocks noGrp="1"/>
          </p:cNvSpPr>
          <p:nvPr>
            <p:ph type="title"/>
          </p:nvPr>
        </p:nvSpPr>
        <p:spPr/>
        <p:txBody>
          <a:bodyPr/>
          <a:lstStyle/>
          <a:p>
            <a:r>
              <a:rPr lang="en-GB" dirty="0"/>
              <a:t>Uncertainty in models</a:t>
            </a:r>
          </a:p>
        </p:txBody>
      </p:sp>
      <p:pic>
        <p:nvPicPr>
          <p:cNvPr id="3" name="Picture 2">
            <a:extLst>
              <a:ext uri="{FF2B5EF4-FFF2-40B4-BE49-F238E27FC236}">
                <a16:creationId xmlns:a16="http://schemas.microsoft.com/office/drawing/2014/main" id="{38508815-22E6-00CC-A8C0-AFCDB244D47F}"/>
              </a:ext>
            </a:extLst>
          </p:cNvPr>
          <p:cNvPicPr>
            <a:picLocks noChangeAspect="1"/>
          </p:cNvPicPr>
          <p:nvPr/>
        </p:nvPicPr>
        <p:blipFill>
          <a:blip r:embed="rId2"/>
          <a:stretch>
            <a:fillRect/>
          </a:stretch>
        </p:blipFill>
        <p:spPr>
          <a:xfrm>
            <a:off x="1267476" y="1906937"/>
            <a:ext cx="4328826" cy="3305382"/>
          </a:xfrm>
          <a:prstGeom prst="rect">
            <a:avLst/>
          </a:prstGeom>
        </p:spPr>
      </p:pic>
      <p:sp>
        <p:nvSpPr>
          <p:cNvPr id="4" name="TextBox 3">
            <a:extLst>
              <a:ext uri="{FF2B5EF4-FFF2-40B4-BE49-F238E27FC236}">
                <a16:creationId xmlns:a16="http://schemas.microsoft.com/office/drawing/2014/main" id="{07BA8ECC-DB61-7FD0-DA84-B0FBD7EF2950}"/>
              </a:ext>
            </a:extLst>
          </p:cNvPr>
          <p:cNvSpPr txBox="1"/>
          <p:nvPr/>
        </p:nvSpPr>
        <p:spPr>
          <a:xfrm>
            <a:off x="6291943" y="2503714"/>
            <a:ext cx="3951514" cy="369332"/>
          </a:xfrm>
          <a:prstGeom prst="rect">
            <a:avLst/>
          </a:prstGeom>
          <a:noFill/>
        </p:spPr>
        <p:txBody>
          <a:bodyPr wrap="square" rtlCol="0">
            <a:spAutoFit/>
          </a:bodyPr>
          <a:lstStyle/>
          <a:p>
            <a:r>
              <a:rPr lang="en-GB" dirty="0"/>
              <a:t>What are the different lines?</a:t>
            </a:r>
          </a:p>
        </p:txBody>
      </p:sp>
    </p:spTree>
    <p:extLst>
      <p:ext uri="{BB962C8B-B14F-4D97-AF65-F5344CB8AC3E}">
        <p14:creationId xmlns:p14="http://schemas.microsoft.com/office/powerpoint/2010/main" val="2813480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C55D-40FC-04E1-EF9D-AE04D32AE966}"/>
              </a:ext>
            </a:extLst>
          </p:cNvPr>
          <p:cNvSpPr>
            <a:spLocks noGrp="1"/>
          </p:cNvSpPr>
          <p:nvPr>
            <p:ph type="title"/>
          </p:nvPr>
        </p:nvSpPr>
        <p:spPr/>
        <p:txBody>
          <a:bodyPr/>
          <a:lstStyle/>
          <a:p>
            <a:r>
              <a:rPr lang="en-GB" dirty="0"/>
              <a:t>Future emissions scenarios</a:t>
            </a:r>
          </a:p>
        </p:txBody>
      </p:sp>
      <p:pic>
        <p:nvPicPr>
          <p:cNvPr id="3" name="Google Shape;289;p31">
            <a:extLst>
              <a:ext uri="{FF2B5EF4-FFF2-40B4-BE49-F238E27FC236}">
                <a16:creationId xmlns:a16="http://schemas.microsoft.com/office/drawing/2014/main" id="{46B4FC35-7C0A-F07D-6F47-2C70464DA251}"/>
              </a:ext>
            </a:extLst>
          </p:cNvPr>
          <p:cNvPicPr preferRelativeResize="0"/>
          <p:nvPr/>
        </p:nvPicPr>
        <p:blipFill>
          <a:blip r:embed="rId2">
            <a:alphaModFix/>
          </a:blip>
          <a:stretch>
            <a:fillRect/>
          </a:stretch>
        </p:blipFill>
        <p:spPr>
          <a:xfrm>
            <a:off x="2829843" y="1603602"/>
            <a:ext cx="6162208" cy="3820974"/>
          </a:xfrm>
          <a:prstGeom prst="rect">
            <a:avLst/>
          </a:prstGeom>
          <a:noFill/>
          <a:ln>
            <a:noFill/>
          </a:ln>
        </p:spPr>
      </p:pic>
      <p:sp>
        <p:nvSpPr>
          <p:cNvPr id="4" name="Oval 3">
            <a:extLst>
              <a:ext uri="{FF2B5EF4-FFF2-40B4-BE49-F238E27FC236}">
                <a16:creationId xmlns:a16="http://schemas.microsoft.com/office/drawing/2014/main" id="{C702B73D-A6D3-DB18-29FE-DD940CC73D57}"/>
              </a:ext>
            </a:extLst>
          </p:cNvPr>
          <p:cNvSpPr/>
          <p:nvPr/>
        </p:nvSpPr>
        <p:spPr>
          <a:xfrm>
            <a:off x="925286" y="4800600"/>
            <a:ext cx="1981200" cy="17743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In the next lecture!</a:t>
            </a:r>
          </a:p>
        </p:txBody>
      </p:sp>
    </p:spTree>
    <p:extLst>
      <p:ext uri="{BB962C8B-B14F-4D97-AF65-F5344CB8AC3E}">
        <p14:creationId xmlns:p14="http://schemas.microsoft.com/office/powerpoint/2010/main" val="2675868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9EF3-0219-4565-FDD2-03CB9996B0E3}"/>
              </a:ext>
            </a:extLst>
          </p:cNvPr>
          <p:cNvSpPr>
            <a:spLocks noGrp="1"/>
          </p:cNvSpPr>
          <p:nvPr>
            <p:ph type="title"/>
          </p:nvPr>
        </p:nvSpPr>
        <p:spPr/>
        <p:txBody>
          <a:bodyPr/>
          <a:lstStyle/>
          <a:p>
            <a:r>
              <a:rPr lang="en-GB" dirty="0"/>
              <a:t>IPCC calibrated language</a:t>
            </a:r>
          </a:p>
        </p:txBody>
      </p:sp>
      <p:pic>
        <p:nvPicPr>
          <p:cNvPr id="3" name="Picture 2" descr="Fig. 1">
            <a:extLst>
              <a:ext uri="{FF2B5EF4-FFF2-40B4-BE49-F238E27FC236}">
                <a16:creationId xmlns:a16="http://schemas.microsoft.com/office/drawing/2014/main" id="{0A1F9E5D-B6DD-4329-7FBC-E6B1452BD8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6" t="50449" r="6206" b="-786"/>
          <a:stretch/>
        </p:blipFill>
        <p:spPr bwMode="auto">
          <a:xfrm>
            <a:off x="738831" y="2062523"/>
            <a:ext cx="4794920" cy="25637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2">
            <a:extLst>
              <a:ext uri="{FF2B5EF4-FFF2-40B4-BE49-F238E27FC236}">
                <a16:creationId xmlns:a16="http://schemas.microsoft.com/office/drawing/2014/main" id="{91396BC2-0533-FD86-E507-3FFCC4A93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943" y="2541546"/>
            <a:ext cx="4231091" cy="17749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639F8A-7E1F-7205-AE1C-20A532A6236D}"/>
              </a:ext>
            </a:extLst>
          </p:cNvPr>
          <p:cNvSpPr txBox="1"/>
          <p:nvPr/>
        </p:nvSpPr>
        <p:spPr>
          <a:xfrm>
            <a:off x="2779707" y="5602323"/>
            <a:ext cx="6632585" cy="369332"/>
          </a:xfrm>
          <a:prstGeom prst="rect">
            <a:avLst/>
          </a:prstGeom>
          <a:noFill/>
        </p:spPr>
        <p:txBody>
          <a:bodyPr wrap="none" rtlCol="0">
            <a:spAutoFit/>
          </a:bodyPr>
          <a:lstStyle/>
          <a:p>
            <a:r>
              <a:rPr lang="en-GB" dirty="0"/>
              <a:t>EXAMPLE: We can say with high confidence that this event is unlikely</a:t>
            </a:r>
          </a:p>
        </p:txBody>
      </p:sp>
    </p:spTree>
    <p:extLst>
      <p:ext uri="{BB962C8B-B14F-4D97-AF65-F5344CB8AC3E}">
        <p14:creationId xmlns:p14="http://schemas.microsoft.com/office/powerpoint/2010/main" val="1468343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FBE4-13B6-41F9-75BB-ACE0E36C23F2}"/>
              </a:ext>
            </a:extLst>
          </p:cNvPr>
          <p:cNvSpPr>
            <a:spLocks noGrp="1"/>
          </p:cNvSpPr>
          <p:nvPr>
            <p:ph type="title"/>
          </p:nvPr>
        </p:nvSpPr>
        <p:spPr/>
        <p:txBody>
          <a:bodyPr/>
          <a:lstStyle/>
          <a:p>
            <a:r>
              <a:rPr lang="en-GB" dirty="0"/>
              <a:t>Uncertainty in models</a:t>
            </a:r>
          </a:p>
        </p:txBody>
      </p:sp>
      <p:pic>
        <p:nvPicPr>
          <p:cNvPr id="3" name="Picture 2">
            <a:extLst>
              <a:ext uri="{FF2B5EF4-FFF2-40B4-BE49-F238E27FC236}">
                <a16:creationId xmlns:a16="http://schemas.microsoft.com/office/drawing/2014/main" id="{38508815-22E6-00CC-A8C0-AFCDB244D47F}"/>
              </a:ext>
            </a:extLst>
          </p:cNvPr>
          <p:cNvPicPr>
            <a:picLocks noChangeAspect="1"/>
          </p:cNvPicPr>
          <p:nvPr/>
        </p:nvPicPr>
        <p:blipFill>
          <a:blip r:embed="rId2"/>
          <a:stretch>
            <a:fillRect/>
          </a:stretch>
        </p:blipFill>
        <p:spPr>
          <a:xfrm>
            <a:off x="1267476" y="1906937"/>
            <a:ext cx="4328826" cy="3305382"/>
          </a:xfrm>
          <a:prstGeom prst="rect">
            <a:avLst/>
          </a:prstGeom>
        </p:spPr>
      </p:pic>
      <p:sp>
        <p:nvSpPr>
          <p:cNvPr id="4" name="TextBox 3">
            <a:extLst>
              <a:ext uri="{FF2B5EF4-FFF2-40B4-BE49-F238E27FC236}">
                <a16:creationId xmlns:a16="http://schemas.microsoft.com/office/drawing/2014/main" id="{07BA8ECC-DB61-7FD0-DA84-B0FBD7EF2950}"/>
              </a:ext>
            </a:extLst>
          </p:cNvPr>
          <p:cNvSpPr txBox="1"/>
          <p:nvPr/>
        </p:nvSpPr>
        <p:spPr>
          <a:xfrm>
            <a:off x="6291943" y="2503714"/>
            <a:ext cx="3951514" cy="2308324"/>
          </a:xfrm>
          <a:prstGeom prst="rect">
            <a:avLst/>
          </a:prstGeom>
          <a:noFill/>
        </p:spPr>
        <p:txBody>
          <a:bodyPr wrap="square" rtlCol="0">
            <a:spAutoFit/>
          </a:bodyPr>
          <a:lstStyle/>
          <a:p>
            <a:r>
              <a:rPr lang="en-GB" dirty="0"/>
              <a:t>Each line is the mean of all models for each SSP</a:t>
            </a:r>
          </a:p>
          <a:p>
            <a:r>
              <a:rPr lang="en-GB" dirty="0"/>
              <a:t>Shaded areas are the range of all models – min to max</a:t>
            </a:r>
          </a:p>
          <a:p>
            <a:r>
              <a:rPr lang="en-GB" dirty="0"/>
              <a:t>Colours in the legend – different SSPs</a:t>
            </a:r>
          </a:p>
          <a:p>
            <a:r>
              <a:rPr lang="en-GB" dirty="0"/>
              <a:t>Numbers in the legend – number of models for each line</a:t>
            </a:r>
          </a:p>
          <a:p>
            <a:endParaRPr lang="en-GB" dirty="0"/>
          </a:p>
        </p:txBody>
      </p:sp>
    </p:spTree>
    <p:extLst>
      <p:ext uri="{BB962C8B-B14F-4D97-AF65-F5344CB8AC3E}">
        <p14:creationId xmlns:p14="http://schemas.microsoft.com/office/powerpoint/2010/main" val="3206938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B51F0-95E6-2BBA-2AF0-214816F91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A15A2-8BAA-7A2F-4D71-B24F19CE906D}"/>
              </a:ext>
            </a:extLst>
          </p:cNvPr>
          <p:cNvSpPr>
            <a:spLocks noGrp="1"/>
          </p:cNvSpPr>
          <p:nvPr>
            <p:ph type="title"/>
          </p:nvPr>
        </p:nvSpPr>
        <p:spPr/>
        <p:txBody>
          <a:bodyPr/>
          <a:lstStyle/>
          <a:p>
            <a:r>
              <a:rPr lang="en-GB" dirty="0"/>
              <a:t>IPCC calibrated language</a:t>
            </a:r>
          </a:p>
        </p:txBody>
      </p:sp>
      <p:pic>
        <p:nvPicPr>
          <p:cNvPr id="3" name="Picture 2" descr="Fig. 1">
            <a:extLst>
              <a:ext uri="{FF2B5EF4-FFF2-40B4-BE49-F238E27FC236}">
                <a16:creationId xmlns:a16="http://schemas.microsoft.com/office/drawing/2014/main" id="{22BE4DFB-3DAA-EDD5-088C-67CB98BC1C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6" t="50449" r="6206" b="-786"/>
          <a:stretch/>
        </p:blipFill>
        <p:spPr bwMode="auto">
          <a:xfrm>
            <a:off x="738831" y="2062523"/>
            <a:ext cx="4794920" cy="25637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2">
            <a:extLst>
              <a:ext uri="{FF2B5EF4-FFF2-40B4-BE49-F238E27FC236}">
                <a16:creationId xmlns:a16="http://schemas.microsoft.com/office/drawing/2014/main" id="{A7E3287F-C7F1-8595-8473-6C88F2CCE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943" y="2541546"/>
            <a:ext cx="4231091" cy="17749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7148E7-4D19-38EC-BB28-9BF7575A18BC}"/>
              </a:ext>
            </a:extLst>
          </p:cNvPr>
          <p:cNvSpPr txBox="1"/>
          <p:nvPr/>
        </p:nvSpPr>
        <p:spPr>
          <a:xfrm>
            <a:off x="1981712" y="4713514"/>
            <a:ext cx="2309158" cy="369332"/>
          </a:xfrm>
          <a:prstGeom prst="rect">
            <a:avLst/>
          </a:prstGeom>
          <a:noFill/>
        </p:spPr>
        <p:txBody>
          <a:bodyPr wrap="none" rtlCol="0">
            <a:spAutoFit/>
          </a:bodyPr>
          <a:lstStyle/>
          <a:p>
            <a:r>
              <a:rPr lang="en-GB" dirty="0"/>
              <a:t>Quantitative measures</a:t>
            </a:r>
          </a:p>
        </p:txBody>
      </p:sp>
      <p:sp>
        <p:nvSpPr>
          <p:cNvPr id="7" name="TextBox 6">
            <a:extLst>
              <a:ext uri="{FF2B5EF4-FFF2-40B4-BE49-F238E27FC236}">
                <a16:creationId xmlns:a16="http://schemas.microsoft.com/office/drawing/2014/main" id="{AB36A79E-25DF-B30D-DA79-228420F2D596}"/>
              </a:ext>
            </a:extLst>
          </p:cNvPr>
          <p:cNvSpPr txBox="1"/>
          <p:nvPr/>
        </p:nvSpPr>
        <p:spPr>
          <a:xfrm>
            <a:off x="7253999" y="4463142"/>
            <a:ext cx="2306978" cy="369332"/>
          </a:xfrm>
          <a:prstGeom prst="rect">
            <a:avLst/>
          </a:prstGeom>
          <a:noFill/>
        </p:spPr>
        <p:txBody>
          <a:bodyPr wrap="none" rtlCol="0">
            <a:spAutoFit/>
          </a:bodyPr>
          <a:lstStyle/>
          <a:p>
            <a:r>
              <a:rPr lang="en-GB" dirty="0"/>
              <a:t>Qualitative statements</a:t>
            </a:r>
          </a:p>
        </p:txBody>
      </p:sp>
    </p:spTree>
    <p:extLst>
      <p:ext uri="{BB962C8B-B14F-4D97-AF65-F5344CB8AC3E}">
        <p14:creationId xmlns:p14="http://schemas.microsoft.com/office/powerpoint/2010/main" val="344751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6C5E-C235-5D04-9261-C91A36E09C44}"/>
              </a:ext>
            </a:extLst>
          </p:cNvPr>
          <p:cNvSpPr>
            <a:spLocks noGrp="1"/>
          </p:cNvSpPr>
          <p:nvPr>
            <p:ph type="title"/>
          </p:nvPr>
        </p:nvSpPr>
        <p:spPr/>
        <p:txBody>
          <a:bodyPr/>
          <a:lstStyle/>
          <a:p>
            <a:r>
              <a:rPr lang="en-GB" dirty="0"/>
              <a:t>Adding up sources of uncertainty</a:t>
            </a:r>
          </a:p>
        </p:txBody>
      </p:sp>
      <p:pic>
        <p:nvPicPr>
          <p:cNvPr id="3" name="Picture 2">
            <a:extLst>
              <a:ext uri="{FF2B5EF4-FFF2-40B4-BE49-F238E27FC236}">
                <a16:creationId xmlns:a16="http://schemas.microsoft.com/office/drawing/2014/main" id="{5ECDF164-9759-E96B-F367-C0DF9A30090B}"/>
              </a:ext>
            </a:extLst>
          </p:cNvPr>
          <p:cNvPicPr>
            <a:picLocks noChangeAspect="1"/>
          </p:cNvPicPr>
          <p:nvPr/>
        </p:nvPicPr>
        <p:blipFill>
          <a:blip r:embed="rId2"/>
          <a:stretch>
            <a:fillRect/>
          </a:stretch>
        </p:blipFill>
        <p:spPr>
          <a:xfrm>
            <a:off x="1175126" y="1604848"/>
            <a:ext cx="3146501" cy="4719751"/>
          </a:xfrm>
          <a:prstGeom prst="rect">
            <a:avLst/>
          </a:prstGeom>
        </p:spPr>
      </p:pic>
      <p:sp>
        <p:nvSpPr>
          <p:cNvPr id="5" name="TextBox 4">
            <a:extLst>
              <a:ext uri="{FF2B5EF4-FFF2-40B4-BE49-F238E27FC236}">
                <a16:creationId xmlns:a16="http://schemas.microsoft.com/office/drawing/2014/main" id="{EA4C92F3-C6CC-2A01-209B-54A4928F8558}"/>
              </a:ext>
            </a:extLst>
          </p:cNvPr>
          <p:cNvSpPr txBox="1"/>
          <p:nvPr/>
        </p:nvSpPr>
        <p:spPr>
          <a:xfrm>
            <a:off x="3130275" y="2014330"/>
            <a:ext cx="1191352" cy="369332"/>
          </a:xfrm>
          <a:prstGeom prst="rect">
            <a:avLst/>
          </a:prstGeom>
          <a:noFill/>
        </p:spPr>
        <p:txBody>
          <a:bodyPr wrap="none" rtlCol="0">
            <a:spAutoFit/>
          </a:bodyPr>
          <a:lstStyle/>
          <a:p>
            <a:r>
              <a:rPr lang="en-GB" dirty="0"/>
              <a:t>2041-2060</a:t>
            </a:r>
          </a:p>
        </p:txBody>
      </p:sp>
      <p:sp>
        <p:nvSpPr>
          <p:cNvPr id="6" name="TextBox 5">
            <a:extLst>
              <a:ext uri="{FF2B5EF4-FFF2-40B4-BE49-F238E27FC236}">
                <a16:creationId xmlns:a16="http://schemas.microsoft.com/office/drawing/2014/main" id="{48AD021C-1901-7FBA-EBC8-CA48017E5C9B}"/>
              </a:ext>
            </a:extLst>
          </p:cNvPr>
          <p:cNvSpPr txBox="1"/>
          <p:nvPr/>
        </p:nvSpPr>
        <p:spPr>
          <a:xfrm>
            <a:off x="3725951" y="3964723"/>
            <a:ext cx="1191352" cy="369332"/>
          </a:xfrm>
          <a:prstGeom prst="rect">
            <a:avLst/>
          </a:prstGeom>
          <a:noFill/>
        </p:spPr>
        <p:txBody>
          <a:bodyPr wrap="none" rtlCol="0">
            <a:spAutoFit/>
          </a:bodyPr>
          <a:lstStyle/>
          <a:p>
            <a:r>
              <a:rPr lang="en-GB" dirty="0"/>
              <a:t>2061-2100</a:t>
            </a:r>
          </a:p>
        </p:txBody>
      </p:sp>
      <p:sp>
        <p:nvSpPr>
          <p:cNvPr id="7" name="TextBox 6">
            <a:extLst>
              <a:ext uri="{FF2B5EF4-FFF2-40B4-BE49-F238E27FC236}">
                <a16:creationId xmlns:a16="http://schemas.microsoft.com/office/drawing/2014/main" id="{5AF4380C-064A-C4B7-AD0B-4BBCF6B7D2C5}"/>
              </a:ext>
            </a:extLst>
          </p:cNvPr>
          <p:cNvSpPr txBox="1"/>
          <p:nvPr/>
        </p:nvSpPr>
        <p:spPr>
          <a:xfrm>
            <a:off x="5474939" y="1972844"/>
            <a:ext cx="4808748" cy="1200329"/>
          </a:xfrm>
          <a:prstGeom prst="rect">
            <a:avLst/>
          </a:prstGeom>
          <a:noFill/>
        </p:spPr>
        <p:txBody>
          <a:bodyPr wrap="square" rtlCol="0">
            <a:spAutoFit/>
          </a:bodyPr>
          <a:lstStyle/>
          <a:p>
            <a:r>
              <a:rPr lang="en-GB" dirty="0"/>
              <a:t>Uncertainty stacks up from different sources to give the final mean and range for each SSP </a:t>
            </a:r>
          </a:p>
          <a:p>
            <a:endParaRPr lang="en-GB" dirty="0"/>
          </a:p>
          <a:p>
            <a:r>
              <a:rPr lang="en-GB" dirty="0"/>
              <a:t>Uncertainty increases in time</a:t>
            </a:r>
          </a:p>
        </p:txBody>
      </p:sp>
    </p:spTree>
    <p:extLst>
      <p:ext uri="{BB962C8B-B14F-4D97-AF65-F5344CB8AC3E}">
        <p14:creationId xmlns:p14="http://schemas.microsoft.com/office/powerpoint/2010/main" val="2389966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0FE7-4104-C29B-AE7B-822F6091FD0B}"/>
              </a:ext>
            </a:extLst>
          </p:cNvPr>
          <p:cNvSpPr>
            <a:spLocks noGrp="1"/>
          </p:cNvSpPr>
          <p:nvPr>
            <p:ph type="title"/>
          </p:nvPr>
        </p:nvSpPr>
        <p:spPr/>
        <p:txBody>
          <a:bodyPr/>
          <a:lstStyle/>
          <a:p>
            <a:r>
              <a:rPr lang="en-GB" dirty="0"/>
              <a:t>Uncertainty increases in time</a:t>
            </a:r>
          </a:p>
        </p:txBody>
      </p:sp>
      <p:sp>
        <p:nvSpPr>
          <p:cNvPr id="3" name="Google Shape;100;p17">
            <a:extLst>
              <a:ext uri="{FF2B5EF4-FFF2-40B4-BE49-F238E27FC236}">
                <a16:creationId xmlns:a16="http://schemas.microsoft.com/office/drawing/2014/main" id="{FA3D6A30-D5A2-74B1-80BE-91B8AA94FF6D}"/>
              </a:ext>
            </a:extLst>
          </p:cNvPr>
          <p:cNvSpPr txBox="1"/>
          <p:nvPr/>
        </p:nvSpPr>
        <p:spPr>
          <a:xfrm>
            <a:off x="903667" y="2673834"/>
            <a:ext cx="8566400" cy="677068"/>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2800" dirty="0"/>
              <a:t>S(t) = S(t-1) + </a:t>
            </a:r>
            <a:r>
              <a:rPr lang="en" sz="2800" dirty="0" err="1"/>
              <a:t>N</a:t>
            </a:r>
            <a:r>
              <a:rPr lang="en" sz="2800" baseline="-25000" dirty="0" err="1"/>
              <a:t>people</a:t>
            </a:r>
            <a:r>
              <a:rPr lang="en" sz="2800" dirty="0"/>
              <a:t> * s</a:t>
            </a:r>
            <a:endParaRPr sz="2800" baseline="-25000" dirty="0"/>
          </a:p>
        </p:txBody>
      </p:sp>
      <p:sp>
        <p:nvSpPr>
          <p:cNvPr id="4" name="Google Shape;101;p17">
            <a:extLst>
              <a:ext uri="{FF2B5EF4-FFF2-40B4-BE49-F238E27FC236}">
                <a16:creationId xmlns:a16="http://schemas.microsoft.com/office/drawing/2014/main" id="{D3FB5C81-5128-790A-1F12-56A09CE0E758}"/>
              </a:ext>
            </a:extLst>
          </p:cNvPr>
          <p:cNvSpPr txBox="1"/>
          <p:nvPr/>
        </p:nvSpPr>
        <p:spPr>
          <a:xfrm>
            <a:off x="903666" y="2054934"/>
            <a:ext cx="7948786" cy="615513"/>
          </a:xfrm>
          <a:prstGeom prst="rect">
            <a:avLst/>
          </a:prstGeom>
          <a:noFill/>
          <a:ln>
            <a:noFill/>
          </a:ln>
        </p:spPr>
        <p:txBody>
          <a:bodyPr spcFirstLastPara="1" wrap="square" lIns="121900" tIns="121900" rIns="121900" bIns="121900" anchor="t" anchorCtr="0">
            <a:spAutoFit/>
          </a:bodyPr>
          <a:lstStyle/>
          <a:p>
            <a:r>
              <a:rPr lang="en" sz="2400" dirty="0"/>
              <a:t>A model of how much money is collected in a donation box</a:t>
            </a:r>
            <a:endParaRPr sz="2400" dirty="0"/>
          </a:p>
        </p:txBody>
      </p:sp>
      <p:sp>
        <p:nvSpPr>
          <p:cNvPr id="6" name="TextBox 5">
            <a:extLst>
              <a:ext uri="{FF2B5EF4-FFF2-40B4-BE49-F238E27FC236}">
                <a16:creationId xmlns:a16="http://schemas.microsoft.com/office/drawing/2014/main" id="{8B2D6EE8-8956-4EBC-CFB4-415CC931CEE3}"/>
              </a:ext>
            </a:extLst>
          </p:cNvPr>
          <p:cNvSpPr txBox="1"/>
          <p:nvPr/>
        </p:nvSpPr>
        <p:spPr>
          <a:xfrm>
            <a:off x="1046922" y="3776870"/>
            <a:ext cx="6333785" cy="1631216"/>
          </a:xfrm>
          <a:prstGeom prst="rect">
            <a:avLst/>
          </a:prstGeom>
          <a:noFill/>
        </p:spPr>
        <p:txBody>
          <a:bodyPr wrap="none" rtlCol="0">
            <a:spAutoFit/>
          </a:bodyPr>
          <a:lstStyle/>
          <a:p>
            <a:r>
              <a:rPr lang="en-GB" sz="2000" dirty="0"/>
              <a:t>Parameter uncertainty: s=0.3 or s=0.5</a:t>
            </a:r>
          </a:p>
          <a:p>
            <a:endParaRPr lang="en-GB" sz="2000" dirty="0"/>
          </a:p>
          <a:p>
            <a:r>
              <a:rPr lang="en-GB" sz="2000" dirty="0"/>
              <a:t>t=1: S(1)= 0    + 10*0.3 = 3      OR  S(1)= 0       + 10*0.5 = 5</a:t>
            </a:r>
          </a:p>
          <a:p>
            <a:r>
              <a:rPr lang="en-GB" sz="2000" dirty="0"/>
              <a:t>t=2: S(2)= 3    + 15*0.3 = 7.5   OR  S(2) = 5      + 15*0.5 = 12.5</a:t>
            </a:r>
          </a:p>
          <a:p>
            <a:r>
              <a:rPr lang="en-GB" sz="2000" dirty="0"/>
              <a:t>t=3: S(3)= 7.5 + 5*0.3.  = 9      OR  S(3) = 12.5 + 5*0.5   = 15 </a:t>
            </a:r>
          </a:p>
        </p:txBody>
      </p:sp>
    </p:spTree>
    <p:extLst>
      <p:ext uri="{BB962C8B-B14F-4D97-AF65-F5344CB8AC3E}">
        <p14:creationId xmlns:p14="http://schemas.microsoft.com/office/powerpoint/2010/main" val="1631706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D369-B6ED-CEFC-565C-21BBE3A57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9D351-E254-A14E-392A-7AAECA5381F7}"/>
              </a:ext>
            </a:extLst>
          </p:cNvPr>
          <p:cNvSpPr>
            <a:spLocks noGrp="1"/>
          </p:cNvSpPr>
          <p:nvPr>
            <p:ph type="title"/>
          </p:nvPr>
        </p:nvSpPr>
        <p:spPr/>
        <p:txBody>
          <a:bodyPr/>
          <a:lstStyle/>
          <a:p>
            <a:r>
              <a:rPr lang="en-GB" dirty="0"/>
              <a:t>Uncertainty increases in time</a:t>
            </a:r>
          </a:p>
        </p:txBody>
      </p:sp>
      <p:sp>
        <p:nvSpPr>
          <p:cNvPr id="3" name="Google Shape;100;p17">
            <a:extLst>
              <a:ext uri="{FF2B5EF4-FFF2-40B4-BE49-F238E27FC236}">
                <a16:creationId xmlns:a16="http://schemas.microsoft.com/office/drawing/2014/main" id="{56581DC8-201D-C7D7-7F3D-9FC486BFB589}"/>
              </a:ext>
            </a:extLst>
          </p:cNvPr>
          <p:cNvSpPr txBox="1"/>
          <p:nvPr/>
        </p:nvSpPr>
        <p:spPr>
          <a:xfrm>
            <a:off x="903667" y="2673834"/>
            <a:ext cx="10311504" cy="677068"/>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2800" dirty="0"/>
              <a:t>AGB(t) = AGB(t-1) + A(T,  PAR, LAI(t-1), </a:t>
            </a:r>
            <a:r>
              <a:rPr lang="en" sz="2800" dirty="0" err="1"/>
              <a:t>Vcmax</a:t>
            </a:r>
            <a:r>
              <a:rPr lang="en" sz="2800" dirty="0"/>
              <a:t>) – R(T, LAI(t-1), r) </a:t>
            </a:r>
            <a:endParaRPr sz="2800" baseline="-25000" dirty="0"/>
          </a:p>
        </p:txBody>
      </p:sp>
      <p:sp>
        <p:nvSpPr>
          <p:cNvPr id="4" name="Google Shape;101;p17">
            <a:extLst>
              <a:ext uri="{FF2B5EF4-FFF2-40B4-BE49-F238E27FC236}">
                <a16:creationId xmlns:a16="http://schemas.microsoft.com/office/drawing/2014/main" id="{A827D9A1-D697-081D-7BC3-C586488EF133}"/>
              </a:ext>
            </a:extLst>
          </p:cNvPr>
          <p:cNvSpPr txBox="1"/>
          <p:nvPr/>
        </p:nvSpPr>
        <p:spPr>
          <a:xfrm>
            <a:off x="903666" y="2054934"/>
            <a:ext cx="7948786" cy="615513"/>
          </a:xfrm>
          <a:prstGeom prst="rect">
            <a:avLst/>
          </a:prstGeom>
          <a:noFill/>
          <a:ln>
            <a:noFill/>
          </a:ln>
        </p:spPr>
        <p:txBody>
          <a:bodyPr spcFirstLastPara="1" wrap="square" lIns="121900" tIns="121900" rIns="121900" bIns="121900" anchor="t" anchorCtr="0">
            <a:spAutoFit/>
          </a:bodyPr>
          <a:lstStyle/>
          <a:p>
            <a:r>
              <a:rPr lang="en" sz="2400" dirty="0"/>
              <a:t>Increase in aboveground plant biomass AGB</a:t>
            </a:r>
            <a:endParaRPr sz="2400" dirty="0"/>
          </a:p>
        </p:txBody>
      </p:sp>
      <p:cxnSp>
        <p:nvCxnSpPr>
          <p:cNvPr id="9" name="Straight Arrow Connector 8">
            <a:extLst>
              <a:ext uri="{FF2B5EF4-FFF2-40B4-BE49-F238E27FC236}">
                <a16:creationId xmlns:a16="http://schemas.microsoft.com/office/drawing/2014/main" id="{0E2F689B-3D50-358F-2575-D0EF43B0F654}"/>
              </a:ext>
            </a:extLst>
          </p:cNvPr>
          <p:cNvCxnSpPr>
            <a:cxnSpLocks/>
          </p:cNvCxnSpPr>
          <p:nvPr/>
        </p:nvCxnSpPr>
        <p:spPr>
          <a:xfrm flipH="1" flipV="1">
            <a:off x="7179860" y="3216925"/>
            <a:ext cx="752285" cy="1674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BFD70F6-93FA-7351-04C5-43726AD03E40}"/>
              </a:ext>
            </a:extLst>
          </p:cNvPr>
          <p:cNvCxnSpPr>
            <a:cxnSpLocks/>
          </p:cNvCxnSpPr>
          <p:nvPr/>
        </p:nvCxnSpPr>
        <p:spPr>
          <a:xfrm flipV="1">
            <a:off x="7932145" y="3216925"/>
            <a:ext cx="1773974" cy="1674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C35DBF-83F3-9BEA-EA8C-D7A9BB25826C}"/>
              </a:ext>
            </a:extLst>
          </p:cNvPr>
          <p:cNvSpPr txBox="1"/>
          <p:nvPr/>
        </p:nvSpPr>
        <p:spPr>
          <a:xfrm>
            <a:off x="7115128" y="5025466"/>
            <a:ext cx="2291909" cy="369332"/>
          </a:xfrm>
          <a:prstGeom prst="rect">
            <a:avLst/>
          </a:prstGeom>
          <a:noFill/>
        </p:spPr>
        <p:txBody>
          <a:bodyPr wrap="none" rtlCol="0">
            <a:spAutoFit/>
          </a:bodyPr>
          <a:lstStyle/>
          <a:p>
            <a:r>
              <a:rPr lang="en-GB" dirty="0"/>
              <a:t>Parameter uncertainty</a:t>
            </a:r>
          </a:p>
        </p:txBody>
      </p:sp>
      <p:cxnSp>
        <p:nvCxnSpPr>
          <p:cNvPr id="14" name="Straight Arrow Connector 13">
            <a:extLst>
              <a:ext uri="{FF2B5EF4-FFF2-40B4-BE49-F238E27FC236}">
                <a16:creationId xmlns:a16="http://schemas.microsoft.com/office/drawing/2014/main" id="{1F020D57-1FE6-08B3-86C9-10C9BFD9015D}"/>
              </a:ext>
            </a:extLst>
          </p:cNvPr>
          <p:cNvCxnSpPr>
            <a:cxnSpLocks/>
          </p:cNvCxnSpPr>
          <p:nvPr/>
        </p:nvCxnSpPr>
        <p:spPr>
          <a:xfrm flipV="1">
            <a:off x="2895810" y="3484879"/>
            <a:ext cx="1399000" cy="849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76222C-BA6A-4119-F03C-10FF1B538F08}"/>
              </a:ext>
            </a:extLst>
          </p:cNvPr>
          <p:cNvSpPr txBox="1"/>
          <p:nvPr/>
        </p:nvSpPr>
        <p:spPr>
          <a:xfrm>
            <a:off x="1079654" y="4334048"/>
            <a:ext cx="3454344" cy="369332"/>
          </a:xfrm>
          <a:prstGeom prst="rect">
            <a:avLst/>
          </a:prstGeom>
          <a:noFill/>
        </p:spPr>
        <p:txBody>
          <a:bodyPr wrap="none" rtlCol="0">
            <a:spAutoFit/>
          </a:bodyPr>
          <a:lstStyle/>
          <a:p>
            <a:r>
              <a:rPr lang="en-GB" dirty="0"/>
              <a:t>Input/initial conditions uncertainty</a:t>
            </a:r>
          </a:p>
        </p:txBody>
      </p:sp>
      <p:cxnSp>
        <p:nvCxnSpPr>
          <p:cNvPr id="17" name="Straight Arrow Connector 16">
            <a:extLst>
              <a:ext uri="{FF2B5EF4-FFF2-40B4-BE49-F238E27FC236}">
                <a16:creationId xmlns:a16="http://schemas.microsoft.com/office/drawing/2014/main" id="{CDC8D26B-385C-0F1C-EECF-4F21F12DD658}"/>
              </a:ext>
            </a:extLst>
          </p:cNvPr>
          <p:cNvCxnSpPr>
            <a:cxnSpLocks/>
          </p:cNvCxnSpPr>
          <p:nvPr/>
        </p:nvCxnSpPr>
        <p:spPr>
          <a:xfrm flipV="1">
            <a:off x="4533998" y="3216925"/>
            <a:ext cx="871888" cy="26770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D4EADD9-B1AC-12C8-F7A8-16DBF01548B9}"/>
              </a:ext>
            </a:extLst>
          </p:cNvPr>
          <p:cNvSpPr txBox="1"/>
          <p:nvPr/>
        </p:nvSpPr>
        <p:spPr>
          <a:xfrm>
            <a:off x="3525398" y="5874635"/>
            <a:ext cx="3701667" cy="923330"/>
          </a:xfrm>
          <a:prstGeom prst="rect">
            <a:avLst/>
          </a:prstGeom>
          <a:noFill/>
        </p:spPr>
        <p:txBody>
          <a:bodyPr wrap="square" rtlCol="0">
            <a:spAutoFit/>
          </a:bodyPr>
          <a:lstStyle/>
          <a:p>
            <a:r>
              <a:rPr lang="en-GB" dirty="0"/>
              <a:t>Feedback increasing uncertainty – leaf mass depends on photosynthesis at previous timestep</a:t>
            </a:r>
          </a:p>
        </p:txBody>
      </p:sp>
    </p:spTree>
    <p:extLst>
      <p:ext uri="{BB962C8B-B14F-4D97-AF65-F5344CB8AC3E}">
        <p14:creationId xmlns:p14="http://schemas.microsoft.com/office/powerpoint/2010/main" val="865216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6C5E-C235-5D04-9261-C91A36E09C44}"/>
              </a:ext>
            </a:extLst>
          </p:cNvPr>
          <p:cNvSpPr>
            <a:spLocks noGrp="1"/>
          </p:cNvSpPr>
          <p:nvPr>
            <p:ph type="title"/>
          </p:nvPr>
        </p:nvSpPr>
        <p:spPr/>
        <p:txBody>
          <a:bodyPr/>
          <a:lstStyle/>
          <a:p>
            <a:r>
              <a:rPr lang="en-GB" dirty="0"/>
              <a:t>Adding up sources of uncertainty</a:t>
            </a:r>
          </a:p>
        </p:txBody>
      </p:sp>
      <p:pic>
        <p:nvPicPr>
          <p:cNvPr id="3" name="Picture 2">
            <a:extLst>
              <a:ext uri="{FF2B5EF4-FFF2-40B4-BE49-F238E27FC236}">
                <a16:creationId xmlns:a16="http://schemas.microsoft.com/office/drawing/2014/main" id="{5ECDF164-9759-E96B-F367-C0DF9A30090B}"/>
              </a:ext>
            </a:extLst>
          </p:cNvPr>
          <p:cNvPicPr>
            <a:picLocks noChangeAspect="1"/>
          </p:cNvPicPr>
          <p:nvPr/>
        </p:nvPicPr>
        <p:blipFill>
          <a:blip r:embed="rId2"/>
          <a:stretch>
            <a:fillRect/>
          </a:stretch>
        </p:blipFill>
        <p:spPr>
          <a:xfrm>
            <a:off x="1175126" y="1604848"/>
            <a:ext cx="3146501" cy="4719751"/>
          </a:xfrm>
          <a:prstGeom prst="rect">
            <a:avLst/>
          </a:prstGeom>
        </p:spPr>
      </p:pic>
      <p:sp>
        <p:nvSpPr>
          <p:cNvPr id="5" name="TextBox 4">
            <a:extLst>
              <a:ext uri="{FF2B5EF4-FFF2-40B4-BE49-F238E27FC236}">
                <a16:creationId xmlns:a16="http://schemas.microsoft.com/office/drawing/2014/main" id="{EA4C92F3-C6CC-2A01-209B-54A4928F8558}"/>
              </a:ext>
            </a:extLst>
          </p:cNvPr>
          <p:cNvSpPr txBox="1"/>
          <p:nvPr/>
        </p:nvSpPr>
        <p:spPr>
          <a:xfrm>
            <a:off x="3130275" y="2014330"/>
            <a:ext cx="1191352" cy="369332"/>
          </a:xfrm>
          <a:prstGeom prst="rect">
            <a:avLst/>
          </a:prstGeom>
          <a:noFill/>
        </p:spPr>
        <p:txBody>
          <a:bodyPr wrap="none" rtlCol="0">
            <a:spAutoFit/>
          </a:bodyPr>
          <a:lstStyle/>
          <a:p>
            <a:r>
              <a:rPr lang="en-GB" dirty="0"/>
              <a:t>2041-2060</a:t>
            </a:r>
          </a:p>
        </p:txBody>
      </p:sp>
      <p:sp>
        <p:nvSpPr>
          <p:cNvPr id="6" name="TextBox 5">
            <a:extLst>
              <a:ext uri="{FF2B5EF4-FFF2-40B4-BE49-F238E27FC236}">
                <a16:creationId xmlns:a16="http://schemas.microsoft.com/office/drawing/2014/main" id="{48AD021C-1901-7FBA-EBC8-CA48017E5C9B}"/>
              </a:ext>
            </a:extLst>
          </p:cNvPr>
          <p:cNvSpPr txBox="1"/>
          <p:nvPr/>
        </p:nvSpPr>
        <p:spPr>
          <a:xfrm>
            <a:off x="3725951" y="3964723"/>
            <a:ext cx="1191352" cy="369332"/>
          </a:xfrm>
          <a:prstGeom prst="rect">
            <a:avLst/>
          </a:prstGeom>
          <a:noFill/>
        </p:spPr>
        <p:txBody>
          <a:bodyPr wrap="none" rtlCol="0">
            <a:spAutoFit/>
          </a:bodyPr>
          <a:lstStyle/>
          <a:p>
            <a:r>
              <a:rPr lang="en-GB" dirty="0"/>
              <a:t>2061-2100</a:t>
            </a:r>
          </a:p>
        </p:txBody>
      </p:sp>
      <p:sp>
        <p:nvSpPr>
          <p:cNvPr id="7" name="TextBox 6">
            <a:extLst>
              <a:ext uri="{FF2B5EF4-FFF2-40B4-BE49-F238E27FC236}">
                <a16:creationId xmlns:a16="http://schemas.microsoft.com/office/drawing/2014/main" id="{5AF4380C-064A-C4B7-AD0B-4BBCF6B7D2C5}"/>
              </a:ext>
            </a:extLst>
          </p:cNvPr>
          <p:cNvSpPr txBox="1"/>
          <p:nvPr/>
        </p:nvSpPr>
        <p:spPr>
          <a:xfrm>
            <a:off x="5474939" y="1972844"/>
            <a:ext cx="4808748" cy="1200329"/>
          </a:xfrm>
          <a:prstGeom prst="rect">
            <a:avLst/>
          </a:prstGeom>
          <a:noFill/>
        </p:spPr>
        <p:txBody>
          <a:bodyPr wrap="square" rtlCol="0">
            <a:spAutoFit/>
          </a:bodyPr>
          <a:lstStyle/>
          <a:p>
            <a:r>
              <a:rPr lang="en-GB" dirty="0"/>
              <a:t>Uncertainty stacks up from different sources to give the final mean and range for each SSP </a:t>
            </a:r>
          </a:p>
          <a:p>
            <a:endParaRPr lang="en-GB" dirty="0"/>
          </a:p>
          <a:p>
            <a:r>
              <a:rPr lang="en-GB" dirty="0"/>
              <a:t>Uncertainty increases in time</a:t>
            </a:r>
          </a:p>
        </p:txBody>
      </p:sp>
    </p:spTree>
    <p:extLst>
      <p:ext uri="{BB962C8B-B14F-4D97-AF65-F5344CB8AC3E}">
        <p14:creationId xmlns:p14="http://schemas.microsoft.com/office/powerpoint/2010/main" val="1330247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F395-6A4B-90F4-84AE-3196D5234498}"/>
              </a:ext>
            </a:extLst>
          </p:cNvPr>
          <p:cNvSpPr>
            <a:spLocks noGrp="1"/>
          </p:cNvSpPr>
          <p:nvPr>
            <p:ph type="title"/>
          </p:nvPr>
        </p:nvSpPr>
        <p:spPr/>
        <p:txBody>
          <a:bodyPr/>
          <a:lstStyle/>
          <a:p>
            <a:r>
              <a:rPr lang="en-GB" dirty="0"/>
              <a:t>If they’re so varied, how do we know the models are right?</a:t>
            </a:r>
          </a:p>
        </p:txBody>
      </p:sp>
      <p:pic>
        <p:nvPicPr>
          <p:cNvPr id="3074" name="Picture 2" descr="Image">
            <a:extLst>
              <a:ext uri="{FF2B5EF4-FFF2-40B4-BE49-F238E27FC236}">
                <a16:creationId xmlns:a16="http://schemas.microsoft.com/office/drawing/2014/main" id="{1E79AEA2-F08B-C469-301C-E924554E9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11829"/>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CF98D5-D356-D04E-F9C2-A0A171B43519}"/>
              </a:ext>
            </a:extLst>
          </p:cNvPr>
          <p:cNvSpPr txBox="1"/>
          <p:nvPr/>
        </p:nvSpPr>
        <p:spPr>
          <a:xfrm>
            <a:off x="6215743" y="2667000"/>
            <a:ext cx="3722914" cy="923330"/>
          </a:xfrm>
          <a:prstGeom prst="rect">
            <a:avLst/>
          </a:prstGeom>
          <a:noFill/>
        </p:spPr>
        <p:txBody>
          <a:bodyPr wrap="square" rtlCol="0">
            <a:spAutoFit/>
          </a:bodyPr>
          <a:lstStyle/>
          <a:p>
            <a:r>
              <a:rPr lang="en-GB" dirty="0"/>
              <a:t>All models are tested against historical data before used for future projections</a:t>
            </a:r>
          </a:p>
        </p:txBody>
      </p:sp>
      <p:sp>
        <p:nvSpPr>
          <p:cNvPr id="4" name="Oval 3">
            <a:extLst>
              <a:ext uri="{FF2B5EF4-FFF2-40B4-BE49-F238E27FC236}">
                <a16:creationId xmlns:a16="http://schemas.microsoft.com/office/drawing/2014/main" id="{9B5A1E78-1E03-5F7C-4453-F1E3B081F2A4}"/>
              </a:ext>
            </a:extLst>
          </p:cNvPr>
          <p:cNvSpPr/>
          <p:nvPr/>
        </p:nvSpPr>
        <p:spPr>
          <a:xfrm>
            <a:off x="7576457" y="4669972"/>
            <a:ext cx="2362200" cy="146957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Lecture 14 - Observations</a:t>
            </a:r>
          </a:p>
        </p:txBody>
      </p:sp>
    </p:spTree>
    <p:extLst>
      <p:ext uri="{BB962C8B-B14F-4D97-AF65-F5344CB8AC3E}">
        <p14:creationId xmlns:p14="http://schemas.microsoft.com/office/powerpoint/2010/main" val="1012432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566B-71CC-7C76-F4F9-FDDAFB44AB9B}"/>
              </a:ext>
            </a:extLst>
          </p:cNvPr>
          <p:cNvSpPr>
            <a:spLocks noGrp="1"/>
          </p:cNvSpPr>
          <p:nvPr>
            <p:ph type="title"/>
          </p:nvPr>
        </p:nvSpPr>
        <p:spPr/>
        <p:txBody>
          <a:bodyPr/>
          <a:lstStyle/>
          <a:p>
            <a:r>
              <a:rPr lang="en-GB" dirty="0"/>
              <a:t>Dynamics model predictions </a:t>
            </a:r>
          </a:p>
        </p:txBody>
      </p:sp>
      <p:pic>
        <p:nvPicPr>
          <p:cNvPr id="3" name="Picture 2">
            <a:extLst>
              <a:ext uri="{FF2B5EF4-FFF2-40B4-BE49-F238E27FC236}">
                <a16:creationId xmlns:a16="http://schemas.microsoft.com/office/drawing/2014/main" id="{75F4F7C9-B819-5CEF-6DE1-FB1679F7C3FC}"/>
              </a:ext>
            </a:extLst>
          </p:cNvPr>
          <p:cNvPicPr>
            <a:picLocks noChangeAspect="1"/>
          </p:cNvPicPr>
          <p:nvPr/>
        </p:nvPicPr>
        <p:blipFill>
          <a:blip r:embed="rId2"/>
          <a:stretch>
            <a:fillRect/>
          </a:stretch>
        </p:blipFill>
        <p:spPr>
          <a:xfrm>
            <a:off x="1175126" y="1604848"/>
            <a:ext cx="3146501" cy="4719751"/>
          </a:xfrm>
          <a:prstGeom prst="rect">
            <a:avLst/>
          </a:prstGeom>
        </p:spPr>
      </p:pic>
      <p:sp>
        <p:nvSpPr>
          <p:cNvPr id="5" name="Oval 4">
            <a:extLst>
              <a:ext uri="{FF2B5EF4-FFF2-40B4-BE49-F238E27FC236}">
                <a16:creationId xmlns:a16="http://schemas.microsoft.com/office/drawing/2014/main" id="{D526E620-6E4B-7DD0-F994-9B04B91B38C2}"/>
              </a:ext>
            </a:extLst>
          </p:cNvPr>
          <p:cNvSpPr/>
          <p:nvPr/>
        </p:nvSpPr>
        <p:spPr>
          <a:xfrm>
            <a:off x="6797040" y="2862942"/>
            <a:ext cx="2825931" cy="1905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Model simulations are constantly updated as new information comes in</a:t>
            </a:r>
          </a:p>
        </p:txBody>
      </p:sp>
    </p:spTree>
    <p:extLst>
      <p:ext uri="{BB962C8B-B14F-4D97-AF65-F5344CB8AC3E}">
        <p14:creationId xmlns:p14="http://schemas.microsoft.com/office/powerpoint/2010/main" val="997171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5671054-AE97-3111-71B7-7DE81F8B8BBB}"/>
              </a:ext>
            </a:extLst>
          </p:cNvPr>
          <p:cNvSpPr/>
          <p:nvPr/>
        </p:nvSpPr>
        <p:spPr>
          <a:xfrm>
            <a:off x="1875019" y="124057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fundamentals</a:t>
            </a:r>
          </a:p>
        </p:txBody>
      </p:sp>
      <p:sp>
        <p:nvSpPr>
          <p:cNvPr id="8" name="TextBox 7">
            <a:extLst>
              <a:ext uri="{FF2B5EF4-FFF2-40B4-BE49-F238E27FC236}">
                <a16:creationId xmlns:a16="http://schemas.microsoft.com/office/drawing/2014/main" id="{477FD85C-9369-113A-E34B-AFBA59459944}"/>
              </a:ext>
            </a:extLst>
          </p:cNvPr>
          <p:cNvSpPr txBox="1"/>
          <p:nvPr/>
        </p:nvSpPr>
        <p:spPr>
          <a:xfrm>
            <a:off x="-3041497" y="-610935"/>
            <a:ext cx="49177" cy="1938992"/>
          </a:xfrm>
          <a:prstGeom prst="rect">
            <a:avLst/>
          </a:prstGeom>
          <a:noFill/>
        </p:spPr>
        <p:txBody>
          <a:bodyPr wrap="square" rtlCol="0">
            <a:spAutoFit/>
          </a:bodyPr>
          <a:lstStyle/>
          <a:p>
            <a:r>
              <a:rPr lang="en-US" sz="1200" dirty="0"/>
              <a:t>Atmosphere</a:t>
            </a:r>
            <a:endParaRPr lang="en-US" dirty="0"/>
          </a:p>
        </p:txBody>
      </p:sp>
      <p:pic>
        <p:nvPicPr>
          <p:cNvPr id="3074" name="Picture 2" descr="Spectacular cirrus clouds over Algeria | EUMETSAT">
            <a:extLst>
              <a:ext uri="{FF2B5EF4-FFF2-40B4-BE49-F238E27FC236}">
                <a16:creationId xmlns:a16="http://schemas.microsoft.com/office/drawing/2014/main" id="{B9532B7D-77C1-7BF9-2753-D25D78AE5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599" y="1784859"/>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956250-0F46-6513-34AE-AD776DFB9BCB}"/>
              </a:ext>
            </a:extLst>
          </p:cNvPr>
          <p:cNvSpPr txBox="1"/>
          <p:nvPr/>
        </p:nvSpPr>
        <p:spPr>
          <a:xfrm>
            <a:off x="2569437" y="1784859"/>
            <a:ext cx="952953" cy="276999"/>
          </a:xfrm>
          <a:prstGeom prst="rect">
            <a:avLst/>
          </a:prstGeom>
          <a:noFill/>
        </p:spPr>
        <p:txBody>
          <a:bodyPr wrap="none" rtlCol="0">
            <a:spAutoFit/>
          </a:bodyPr>
          <a:lstStyle/>
          <a:p>
            <a:r>
              <a:rPr lang="en-US" sz="1200" dirty="0"/>
              <a:t>Atmosphere</a:t>
            </a:r>
            <a:endParaRPr lang="en-US" dirty="0"/>
          </a:p>
        </p:txBody>
      </p:sp>
      <p:pic>
        <p:nvPicPr>
          <p:cNvPr id="3076" name="Picture 4" descr="Visiting Brazil's Amazon rainforest | CN Traveller">
            <a:extLst>
              <a:ext uri="{FF2B5EF4-FFF2-40B4-BE49-F238E27FC236}">
                <a16:creationId xmlns:a16="http://schemas.microsoft.com/office/drawing/2014/main" id="{79071D02-F7DC-9A21-7A81-9CE08B477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37" y="2311700"/>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894046-E154-78E7-88B5-5587ACB30F52}"/>
              </a:ext>
            </a:extLst>
          </p:cNvPr>
          <p:cNvSpPr txBox="1"/>
          <p:nvPr/>
        </p:nvSpPr>
        <p:spPr>
          <a:xfrm>
            <a:off x="3522389" y="2034701"/>
            <a:ext cx="942887" cy="253916"/>
          </a:xfrm>
          <a:prstGeom prst="rect">
            <a:avLst/>
          </a:prstGeom>
          <a:noFill/>
        </p:spPr>
        <p:txBody>
          <a:bodyPr wrap="none" rtlCol="0">
            <a:spAutoFit/>
          </a:bodyPr>
          <a:lstStyle/>
          <a:p>
            <a:r>
              <a:rPr lang="en-US" sz="1050" dirty="0"/>
              <a:t>Global C cycle</a:t>
            </a:r>
          </a:p>
        </p:txBody>
      </p:sp>
      <p:pic>
        <p:nvPicPr>
          <p:cNvPr id="3078" name="Picture 6" descr="What is World Ocean Day and why is it important? | World Economic Forum">
            <a:extLst>
              <a:ext uri="{FF2B5EF4-FFF2-40B4-BE49-F238E27FC236}">
                <a16:creationId xmlns:a16="http://schemas.microsoft.com/office/drawing/2014/main" id="{F07441AA-DDD7-F28D-828F-760E559D3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228" y="2288617"/>
            <a:ext cx="751114" cy="56333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D63DC91-2489-17AF-1AE7-09A3A064A589}"/>
              </a:ext>
            </a:extLst>
          </p:cNvPr>
          <p:cNvSpPr/>
          <p:nvPr/>
        </p:nvSpPr>
        <p:spPr>
          <a:xfrm>
            <a:off x="5584780" y="1343988"/>
            <a:ext cx="3287486" cy="2100943"/>
          </a:xfrm>
          <a:prstGeom prst="roundRect">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D6C432FA-D36E-E438-8AEE-4B3C1E0E35AF}"/>
              </a:ext>
            </a:extLst>
          </p:cNvPr>
          <p:cNvSpPr/>
          <p:nvPr/>
        </p:nvSpPr>
        <p:spPr>
          <a:xfrm>
            <a:off x="5835152" y="151311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Predicting climate</a:t>
            </a:r>
          </a:p>
        </p:txBody>
      </p:sp>
      <p:sp>
        <p:nvSpPr>
          <p:cNvPr id="13" name="Rounded Rectangle 12">
            <a:extLst>
              <a:ext uri="{FF2B5EF4-FFF2-40B4-BE49-F238E27FC236}">
                <a16:creationId xmlns:a16="http://schemas.microsoft.com/office/drawing/2014/main" id="{668562AB-4FB4-1C3E-FE3E-0764E268A817}"/>
              </a:ext>
            </a:extLst>
          </p:cNvPr>
          <p:cNvSpPr/>
          <p:nvPr/>
        </p:nvSpPr>
        <p:spPr>
          <a:xfrm>
            <a:off x="1624647" y="1099645"/>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0" name="Picture 8" descr="Climate change 2021: the physical science basis (AR6) | PreventionWeb">
            <a:extLst>
              <a:ext uri="{FF2B5EF4-FFF2-40B4-BE49-F238E27FC236}">
                <a16:creationId xmlns:a16="http://schemas.microsoft.com/office/drawing/2014/main" id="{99A6EEE7-BCED-8D76-51DC-C9741F3CB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6923" y="2034701"/>
            <a:ext cx="840800" cy="11217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097A9F3-D812-3F80-F78E-18C9332EF9F8}"/>
              </a:ext>
            </a:extLst>
          </p:cNvPr>
          <p:cNvSpPr txBox="1"/>
          <p:nvPr/>
        </p:nvSpPr>
        <p:spPr>
          <a:xfrm>
            <a:off x="6697723" y="2011618"/>
            <a:ext cx="895951" cy="276999"/>
          </a:xfrm>
          <a:prstGeom prst="rect">
            <a:avLst/>
          </a:prstGeom>
          <a:noFill/>
        </p:spPr>
        <p:txBody>
          <a:bodyPr wrap="none" rtlCol="0">
            <a:spAutoFit/>
          </a:bodyPr>
          <a:lstStyle/>
          <a:p>
            <a:r>
              <a:rPr lang="en-US" sz="1200" dirty="0"/>
              <a:t>IPCC report</a:t>
            </a:r>
            <a:endParaRPr lang="en-US" dirty="0"/>
          </a:p>
        </p:txBody>
      </p:sp>
      <p:sp>
        <p:nvSpPr>
          <p:cNvPr id="15" name="TextBox 14">
            <a:extLst>
              <a:ext uri="{FF2B5EF4-FFF2-40B4-BE49-F238E27FC236}">
                <a16:creationId xmlns:a16="http://schemas.microsoft.com/office/drawing/2014/main" id="{ADC22D5F-7349-97BB-77CD-F6BEE10DB5D0}"/>
              </a:ext>
            </a:extLst>
          </p:cNvPr>
          <p:cNvSpPr txBox="1"/>
          <p:nvPr/>
        </p:nvSpPr>
        <p:spPr>
          <a:xfrm>
            <a:off x="7274285" y="2311700"/>
            <a:ext cx="1479379" cy="276999"/>
          </a:xfrm>
          <a:prstGeom prst="rect">
            <a:avLst/>
          </a:prstGeom>
          <a:noFill/>
        </p:spPr>
        <p:txBody>
          <a:bodyPr wrap="none" rtlCol="0">
            <a:spAutoFit/>
          </a:bodyPr>
          <a:lstStyle/>
          <a:p>
            <a:r>
              <a:rPr lang="en-US" sz="1200" dirty="0"/>
              <a:t>Earth system models</a:t>
            </a:r>
            <a:endParaRPr lang="en-US" dirty="0"/>
          </a:p>
        </p:txBody>
      </p:sp>
      <p:sp>
        <p:nvSpPr>
          <p:cNvPr id="16" name="Rounded Rectangle 15">
            <a:extLst>
              <a:ext uri="{FF2B5EF4-FFF2-40B4-BE49-F238E27FC236}">
                <a16:creationId xmlns:a16="http://schemas.microsoft.com/office/drawing/2014/main" id="{FF9E6942-B46D-6F94-4B7A-32160B296059}"/>
              </a:ext>
            </a:extLst>
          </p:cNvPr>
          <p:cNvSpPr/>
          <p:nvPr/>
        </p:nvSpPr>
        <p:spPr>
          <a:xfrm>
            <a:off x="2547666" y="4081746"/>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impacts</a:t>
            </a:r>
          </a:p>
        </p:txBody>
      </p:sp>
      <p:sp>
        <p:nvSpPr>
          <p:cNvPr id="17" name="Rounded Rectangle 16">
            <a:extLst>
              <a:ext uri="{FF2B5EF4-FFF2-40B4-BE49-F238E27FC236}">
                <a16:creationId xmlns:a16="http://schemas.microsoft.com/office/drawing/2014/main" id="{9F220B65-A0E0-6B33-0171-9C165D9619A8}"/>
              </a:ext>
            </a:extLst>
          </p:cNvPr>
          <p:cNvSpPr/>
          <p:nvPr/>
        </p:nvSpPr>
        <p:spPr>
          <a:xfrm>
            <a:off x="2308180" y="3896689"/>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2" name="Picture 10">
            <a:extLst>
              <a:ext uri="{FF2B5EF4-FFF2-40B4-BE49-F238E27FC236}">
                <a16:creationId xmlns:a16="http://schemas.microsoft.com/office/drawing/2014/main" id="{BE120946-1EE2-9E96-AE9A-8E587B9C5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140" y="4525129"/>
            <a:ext cx="1259750" cy="8759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431E2A-C121-B49C-8FFC-7BB2627E7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849" y="5285982"/>
            <a:ext cx="1848985" cy="5797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C318C9F-0711-2112-7FCA-B0036670C9B6}"/>
              </a:ext>
            </a:extLst>
          </p:cNvPr>
          <p:cNvSpPr txBox="1"/>
          <p:nvPr/>
        </p:nvSpPr>
        <p:spPr>
          <a:xfrm>
            <a:off x="3774866" y="4567415"/>
            <a:ext cx="1035861" cy="253916"/>
          </a:xfrm>
          <a:prstGeom prst="rect">
            <a:avLst/>
          </a:prstGeom>
          <a:noFill/>
        </p:spPr>
        <p:txBody>
          <a:bodyPr wrap="none" rtlCol="0">
            <a:spAutoFit/>
          </a:bodyPr>
          <a:lstStyle/>
          <a:p>
            <a:r>
              <a:rPr lang="en-US" sz="1050" dirty="0"/>
              <a:t>Extreme events</a:t>
            </a:r>
          </a:p>
        </p:txBody>
      </p:sp>
      <p:sp>
        <p:nvSpPr>
          <p:cNvPr id="19" name="TextBox 18">
            <a:extLst>
              <a:ext uri="{FF2B5EF4-FFF2-40B4-BE49-F238E27FC236}">
                <a16:creationId xmlns:a16="http://schemas.microsoft.com/office/drawing/2014/main" id="{7331F0B1-45EB-7EF0-C69E-5EB7034D10E6}"/>
              </a:ext>
            </a:extLst>
          </p:cNvPr>
          <p:cNvSpPr txBox="1"/>
          <p:nvPr/>
        </p:nvSpPr>
        <p:spPr>
          <a:xfrm>
            <a:off x="3957533" y="5027097"/>
            <a:ext cx="1124026" cy="253916"/>
          </a:xfrm>
          <a:prstGeom prst="rect">
            <a:avLst/>
          </a:prstGeom>
          <a:noFill/>
        </p:spPr>
        <p:txBody>
          <a:bodyPr wrap="none" rtlCol="0">
            <a:spAutoFit/>
          </a:bodyPr>
          <a:lstStyle/>
          <a:p>
            <a:r>
              <a:rPr lang="en-US" sz="1050" dirty="0"/>
              <a:t>Sea ice, ice caps,</a:t>
            </a:r>
          </a:p>
        </p:txBody>
      </p:sp>
      <p:sp>
        <p:nvSpPr>
          <p:cNvPr id="20" name="TextBox 19">
            <a:extLst>
              <a:ext uri="{FF2B5EF4-FFF2-40B4-BE49-F238E27FC236}">
                <a16:creationId xmlns:a16="http://schemas.microsoft.com/office/drawing/2014/main" id="{BBE8E163-4F6F-F7D3-F738-48A6B1CE669B}"/>
              </a:ext>
            </a:extLst>
          </p:cNvPr>
          <p:cNvSpPr txBox="1"/>
          <p:nvPr/>
        </p:nvSpPr>
        <p:spPr>
          <a:xfrm>
            <a:off x="4451575" y="4778598"/>
            <a:ext cx="957313" cy="253916"/>
          </a:xfrm>
          <a:prstGeom prst="rect">
            <a:avLst/>
          </a:prstGeom>
          <a:noFill/>
        </p:spPr>
        <p:txBody>
          <a:bodyPr wrap="none" rtlCol="0">
            <a:spAutoFit/>
          </a:bodyPr>
          <a:lstStyle/>
          <a:p>
            <a:r>
              <a:rPr lang="en-US" sz="1050" dirty="0"/>
              <a:t>Tipping points</a:t>
            </a:r>
          </a:p>
        </p:txBody>
      </p:sp>
      <p:pic>
        <p:nvPicPr>
          <p:cNvPr id="3086" name="Picture 14">
            <a:extLst>
              <a:ext uri="{FF2B5EF4-FFF2-40B4-BE49-F238E27FC236}">
                <a16:creationId xmlns:a16="http://schemas.microsoft.com/office/drawing/2014/main" id="{0FA867B7-7235-48BB-E45A-F86CE1D8D8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3734" y="2517021"/>
            <a:ext cx="1033272" cy="873871"/>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C399815A-C2A4-92D7-ABFA-C4A9EFC635EF}"/>
              </a:ext>
            </a:extLst>
          </p:cNvPr>
          <p:cNvSpPr/>
          <p:nvPr/>
        </p:nvSpPr>
        <p:spPr>
          <a:xfrm>
            <a:off x="6335486" y="4415598"/>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solutions</a:t>
            </a:r>
          </a:p>
        </p:txBody>
      </p:sp>
      <p:sp>
        <p:nvSpPr>
          <p:cNvPr id="22" name="Rounded Rectangle 21">
            <a:extLst>
              <a:ext uri="{FF2B5EF4-FFF2-40B4-BE49-F238E27FC236}">
                <a16:creationId xmlns:a16="http://schemas.microsoft.com/office/drawing/2014/main" id="{9D6A03AC-A15D-F2BA-11D8-A8B099F887C8}"/>
              </a:ext>
            </a:extLst>
          </p:cNvPr>
          <p:cNvSpPr/>
          <p:nvPr/>
        </p:nvSpPr>
        <p:spPr>
          <a:xfrm>
            <a:off x="6096000" y="4230541"/>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8" name="Picture 16">
            <a:extLst>
              <a:ext uri="{FF2B5EF4-FFF2-40B4-BE49-F238E27FC236}">
                <a16:creationId xmlns:a16="http://schemas.microsoft.com/office/drawing/2014/main" id="{56C6A088-8AC3-1800-C202-FAF5223B0C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5856" y="4947160"/>
            <a:ext cx="1286373" cy="86010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D460D26-EBAE-7E56-C36F-EDB3A19AA81B}"/>
              </a:ext>
            </a:extLst>
          </p:cNvPr>
          <p:cNvSpPr txBox="1"/>
          <p:nvPr/>
        </p:nvSpPr>
        <p:spPr>
          <a:xfrm>
            <a:off x="6282096" y="4947160"/>
            <a:ext cx="559769" cy="253916"/>
          </a:xfrm>
          <a:prstGeom prst="rect">
            <a:avLst/>
          </a:prstGeom>
          <a:noFill/>
        </p:spPr>
        <p:txBody>
          <a:bodyPr wrap="none" rtlCol="0">
            <a:spAutoFit/>
          </a:bodyPr>
          <a:lstStyle/>
          <a:p>
            <a:r>
              <a:rPr lang="en-US" sz="1050" dirty="0"/>
              <a:t>Energy</a:t>
            </a:r>
          </a:p>
        </p:txBody>
      </p:sp>
      <p:sp>
        <p:nvSpPr>
          <p:cNvPr id="24" name="TextBox 23">
            <a:extLst>
              <a:ext uri="{FF2B5EF4-FFF2-40B4-BE49-F238E27FC236}">
                <a16:creationId xmlns:a16="http://schemas.microsoft.com/office/drawing/2014/main" id="{89CC4FCA-8CB5-8EAA-733C-4433394A8D3A}"/>
              </a:ext>
            </a:extLst>
          </p:cNvPr>
          <p:cNvSpPr txBox="1"/>
          <p:nvPr/>
        </p:nvSpPr>
        <p:spPr>
          <a:xfrm>
            <a:off x="6749866" y="5192023"/>
            <a:ext cx="750526" cy="253916"/>
          </a:xfrm>
          <a:prstGeom prst="rect">
            <a:avLst/>
          </a:prstGeom>
          <a:noFill/>
        </p:spPr>
        <p:txBody>
          <a:bodyPr wrap="none" rtlCol="0">
            <a:spAutoFit/>
          </a:bodyPr>
          <a:lstStyle/>
          <a:p>
            <a:r>
              <a:rPr lang="en-US" sz="1050" dirty="0"/>
              <a:t>Mitigation</a:t>
            </a:r>
          </a:p>
        </p:txBody>
      </p:sp>
      <p:sp>
        <p:nvSpPr>
          <p:cNvPr id="25" name="TextBox 24">
            <a:extLst>
              <a:ext uri="{FF2B5EF4-FFF2-40B4-BE49-F238E27FC236}">
                <a16:creationId xmlns:a16="http://schemas.microsoft.com/office/drawing/2014/main" id="{A56B4E36-EE6E-A963-66AD-B04A7D361143}"/>
              </a:ext>
            </a:extLst>
          </p:cNvPr>
          <p:cNvSpPr txBox="1"/>
          <p:nvPr/>
        </p:nvSpPr>
        <p:spPr>
          <a:xfrm>
            <a:off x="6316972" y="5581168"/>
            <a:ext cx="1455848" cy="253916"/>
          </a:xfrm>
          <a:prstGeom prst="rect">
            <a:avLst/>
          </a:prstGeom>
          <a:noFill/>
        </p:spPr>
        <p:txBody>
          <a:bodyPr wrap="none" rtlCol="0">
            <a:spAutoFit/>
          </a:bodyPr>
          <a:lstStyle/>
          <a:p>
            <a:r>
              <a:rPr lang="en-US" sz="1050" dirty="0"/>
              <a:t>Nature-based solutions</a:t>
            </a:r>
          </a:p>
        </p:txBody>
      </p:sp>
      <p:sp>
        <p:nvSpPr>
          <p:cNvPr id="2" name="Footer Placeholder 1">
            <a:extLst>
              <a:ext uri="{FF2B5EF4-FFF2-40B4-BE49-F238E27FC236}">
                <a16:creationId xmlns:a16="http://schemas.microsoft.com/office/drawing/2014/main" id="{F3727252-7EC0-A804-6639-8DDC9695E718}"/>
              </a:ext>
            </a:extLst>
          </p:cNvPr>
          <p:cNvSpPr>
            <a:spLocks noGrp="1"/>
          </p:cNvSpPr>
          <p:nvPr>
            <p:ph type="ftr" sz="quarter" idx="11"/>
          </p:nvPr>
        </p:nvSpPr>
        <p:spPr/>
        <p:txBody>
          <a:bodyPr/>
          <a:lstStyle/>
          <a:p>
            <a:r>
              <a:rPr lang="en-US"/>
              <a:t>ESU22001</a:t>
            </a:r>
          </a:p>
        </p:txBody>
      </p:sp>
      <p:sp>
        <p:nvSpPr>
          <p:cNvPr id="3" name="Slide Number Placeholder 2">
            <a:extLst>
              <a:ext uri="{FF2B5EF4-FFF2-40B4-BE49-F238E27FC236}">
                <a16:creationId xmlns:a16="http://schemas.microsoft.com/office/drawing/2014/main" id="{B1A7490A-E76B-606C-A92E-C4BD65005F65}"/>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1192522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95AE-C6C7-559F-8E4C-88B493B238EC}"/>
              </a:ext>
            </a:extLst>
          </p:cNvPr>
          <p:cNvSpPr>
            <a:spLocks noGrp="1"/>
          </p:cNvSpPr>
          <p:nvPr>
            <p:ph type="title"/>
          </p:nvPr>
        </p:nvSpPr>
        <p:spPr/>
        <p:txBody>
          <a:bodyPr/>
          <a:lstStyle/>
          <a:p>
            <a:r>
              <a:rPr lang="en-GB" dirty="0"/>
              <a:t>What is uncertainty?</a:t>
            </a:r>
          </a:p>
        </p:txBody>
      </p:sp>
      <p:sp>
        <p:nvSpPr>
          <p:cNvPr id="3" name="Content Placeholder 2">
            <a:extLst>
              <a:ext uri="{FF2B5EF4-FFF2-40B4-BE49-F238E27FC236}">
                <a16:creationId xmlns:a16="http://schemas.microsoft.com/office/drawing/2014/main" id="{FFDD6AE9-7D35-F5AE-1F47-FBD3578CBA94}"/>
              </a:ext>
            </a:extLst>
          </p:cNvPr>
          <p:cNvSpPr>
            <a:spLocks noGrp="1"/>
          </p:cNvSpPr>
          <p:nvPr>
            <p:ph idx="1"/>
          </p:nvPr>
        </p:nvSpPr>
        <p:spPr/>
        <p:txBody>
          <a:bodyPr/>
          <a:lstStyle/>
          <a:p>
            <a:r>
              <a:rPr lang="en-IE" b="1" i="0" dirty="0">
                <a:solidFill>
                  <a:srgbClr val="333333"/>
                </a:solidFill>
                <a:effectLst/>
                <a:latin typeface="Georgia" panose="02040502050405020303" pitchFamily="18" charset="0"/>
              </a:rPr>
              <a:t>1.a.</a:t>
            </a:r>
            <a:r>
              <a:rPr lang="en-IE" b="0" i="0" dirty="0">
                <a:solidFill>
                  <a:srgbClr val="333333"/>
                </a:solidFill>
                <a:effectLst/>
                <a:latin typeface="Georgia" panose="02040502050405020303" pitchFamily="18" charset="0"/>
              </a:rPr>
              <a:t> The quality of being uncertain in respect of duration, continuance, occurrence, etc.; liability to chance or accident. Also, the quality of being indeterminate as to magnitude or value; the amount of variation in a numerical result that is consistent with observation.</a:t>
            </a:r>
          </a:p>
          <a:p>
            <a:pPr algn="l"/>
            <a:r>
              <a:rPr lang="en-IE" b="1" i="0" dirty="0">
                <a:solidFill>
                  <a:srgbClr val="333333"/>
                </a:solidFill>
                <a:effectLst/>
                <a:latin typeface="Georgia" panose="02040502050405020303" pitchFamily="18" charset="0"/>
              </a:rPr>
              <a:t>2. a.</a:t>
            </a:r>
            <a:r>
              <a:rPr lang="en-IE" b="0" i="0" dirty="0">
                <a:solidFill>
                  <a:srgbClr val="333333"/>
                </a:solidFill>
                <a:effectLst/>
                <a:latin typeface="Georgia" panose="02040502050405020303" pitchFamily="18" charset="0"/>
              </a:rPr>
              <a:t> The state of not being definitely known or perfectly clear; doubtfulness or vagueness.</a:t>
            </a:r>
          </a:p>
          <a:p>
            <a:pPr marL="0" indent="0">
              <a:buNone/>
            </a:pPr>
            <a:br>
              <a:rPr lang="en-IE" dirty="0"/>
            </a:br>
            <a:endParaRPr lang="en-GB" dirty="0"/>
          </a:p>
        </p:txBody>
      </p:sp>
    </p:spTree>
    <p:extLst>
      <p:ext uri="{BB962C8B-B14F-4D97-AF65-F5344CB8AC3E}">
        <p14:creationId xmlns:p14="http://schemas.microsoft.com/office/powerpoint/2010/main" val="1070123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95AE-C6C7-559F-8E4C-88B493B238EC}"/>
              </a:ext>
            </a:extLst>
          </p:cNvPr>
          <p:cNvSpPr>
            <a:spLocks noGrp="1"/>
          </p:cNvSpPr>
          <p:nvPr>
            <p:ph type="title"/>
          </p:nvPr>
        </p:nvSpPr>
        <p:spPr/>
        <p:txBody>
          <a:bodyPr/>
          <a:lstStyle/>
          <a:p>
            <a:r>
              <a:rPr lang="en-GB" dirty="0"/>
              <a:t>Uncertainty often has a bad connotation in day to day language</a:t>
            </a:r>
          </a:p>
        </p:txBody>
      </p:sp>
      <p:sp>
        <p:nvSpPr>
          <p:cNvPr id="3" name="Content Placeholder 2">
            <a:extLst>
              <a:ext uri="{FF2B5EF4-FFF2-40B4-BE49-F238E27FC236}">
                <a16:creationId xmlns:a16="http://schemas.microsoft.com/office/drawing/2014/main" id="{FFDD6AE9-7D35-F5AE-1F47-FBD3578CBA94}"/>
              </a:ext>
            </a:extLst>
          </p:cNvPr>
          <p:cNvSpPr>
            <a:spLocks noGrp="1"/>
          </p:cNvSpPr>
          <p:nvPr>
            <p:ph idx="1"/>
          </p:nvPr>
        </p:nvSpPr>
        <p:spPr/>
        <p:txBody>
          <a:bodyPr/>
          <a:lstStyle/>
          <a:p>
            <a:r>
              <a:rPr lang="en-IE" b="1" i="0" dirty="0">
                <a:solidFill>
                  <a:srgbClr val="333333"/>
                </a:solidFill>
                <a:effectLst/>
                <a:latin typeface="Georgia" panose="02040502050405020303" pitchFamily="18" charset="0"/>
              </a:rPr>
              <a:t>1.a.</a:t>
            </a:r>
            <a:r>
              <a:rPr lang="en-IE" b="0" i="0" dirty="0">
                <a:solidFill>
                  <a:srgbClr val="333333"/>
                </a:solidFill>
                <a:effectLst/>
                <a:latin typeface="Georgia" panose="02040502050405020303" pitchFamily="18" charset="0"/>
              </a:rPr>
              <a:t> The quality of being uncertain in respect of duration, continuance, occurrence, etc.; </a:t>
            </a:r>
            <a:r>
              <a:rPr lang="en-IE" b="1" i="0" dirty="0">
                <a:solidFill>
                  <a:srgbClr val="333333"/>
                </a:solidFill>
                <a:effectLst/>
                <a:latin typeface="Georgia" panose="02040502050405020303" pitchFamily="18" charset="0"/>
              </a:rPr>
              <a:t>liability to chance or accident</a:t>
            </a:r>
            <a:r>
              <a:rPr lang="en-IE" b="0" i="0" dirty="0">
                <a:solidFill>
                  <a:srgbClr val="333333"/>
                </a:solidFill>
                <a:effectLst/>
                <a:latin typeface="Georgia" panose="02040502050405020303" pitchFamily="18" charset="0"/>
              </a:rPr>
              <a:t>. Also, the quality of being indeterminate as to magnitude or value; the amount of variation in a numerical result that is consistent with observation.</a:t>
            </a:r>
          </a:p>
          <a:p>
            <a:pPr algn="l"/>
            <a:r>
              <a:rPr lang="en-IE" b="1" i="0" dirty="0">
                <a:solidFill>
                  <a:srgbClr val="333333"/>
                </a:solidFill>
                <a:effectLst/>
                <a:latin typeface="Georgia" panose="02040502050405020303" pitchFamily="18" charset="0"/>
              </a:rPr>
              <a:t>2. a.</a:t>
            </a:r>
            <a:r>
              <a:rPr lang="en-IE" b="0" i="0" dirty="0">
                <a:solidFill>
                  <a:srgbClr val="333333"/>
                </a:solidFill>
                <a:effectLst/>
                <a:latin typeface="Georgia" panose="02040502050405020303" pitchFamily="18" charset="0"/>
              </a:rPr>
              <a:t> The state of not being definitely known or perfectly clear; </a:t>
            </a:r>
            <a:r>
              <a:rPr lang="en-IE" b="1" i="0" dirty="0">
                <a:solidFill>
                  <a:srgbClr val="333333"/>
                </a:solidFill>
                <a:effectLst/>
                <a:latin typeface="Georgia" panose="02040502050405020303" pitchFamily="18" charset="0"/>
              </a:rPr>
              <a:t>doubtfulness or vagueness.</a:t>
            </a:r>
          </a:p>
          <a:p>
            <a:pPr marL="0" indent="0">
              <a:buNone/>
            </a:pPr>
            <a:br>
              <a:rPr lang="en-IE" dirty="0"/>
            </a:br>
            <a:endParaRPr lang="en-GB" dirty="0"/>
          </a:p>
        </p:txBody>
      </p:sp>
    </p:spTree>
    <p:extLst>
      <p:ext uri="{BB962C8B-B14F-4D97-AF65-F5344CB8AC3E}">
        <p14:creationId xmlns:p14="http://schemas.microsoft.com/office/powerpoint/2010/main" val="267777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95AE-C6C7-559F-8E4C-88B493B238EC}"/>
              </a:ext>
            </a:extLst>
          </p:cNvPr>
          <p:cNvSpPr>
            <a:spLocks noGrp="1"/>
          </p:cNvSpPr>
          <p:nvPr>
            <p:ph type="title"/>
          </p:nvPr>
        </p:nvSpPr>
        <p:spPr/>
        <p:txBody>
          <a:bodyPr/>
          <a:lstStyle/>
          <a:p>
            <a:r>
              <a:rPr lang="en-GB" dirty="0"/>
              <a:t>What is uncertainty in scientific terms</a:t>
            </a:r>
          </a:p>
        </p:txBody>
      </p:sp>
      <p:sp>
        <p:nvSpPr>
          <p:cNvPr id="3" name="Content Placeholder 2">
            <a:extLst>
              <a:ext uri="{FF2B5EF4-FFF2-40B4-BE49-F238E27FC236}">
                <a16:creationId xmlns:a16="http://schemas.microsoft.com/office/drawing/2014/main" id="{FFDD6AE9-7D35-F5AE-1F47-FBD3578CBA94}"/>
              </a:ext>
            </a:extLst>
          </p:cNvPr>
          <p:cNvSpPr>
            <a:spLocks noGrp="1"/>
          </p:cNvSpPr>
          <p:nvPr>
            <p:ph idx="1"/>
          </p:nvPr>
        </p:nvSpPr>
        <p:spPr/>
        <p:txBody>
          <a:bodyPr/>
          <a:lstStyle/>
          <a:p>
            <a:r>
              <a:rPr lang="en-IE" b="1" i="0" dirty="0">
                <a:solidFill>
                  <a:srgbClr val="333333"/>
                </a:solidFill>
                <a:effectLst/>
                <a:latin typeface="Georgia" panose="02040502050405020303" pitchFamily="18" charset="0"/>
              </a:rPr>
              <a:t>1.a.</a:t>
            </a:r>
            <a:r>
              <a:rPr lang="en-IE" b="0" i="0" dirty="0">
                <a:solidFill>
                  <a:srgbClr val="333333"/>
                </a:solidFill>
                <a:effectLst/>
                <a:latin typeface="Georgia" panose="02040502050405020303" pitchFamily="18" charset="0"/>
              </a:rPr>
              <a:t> The quality of being uncertain in respect of duration, continuance, occurrence, etc.; liability to chance or accident. Also, the quality of being indeterminate as to magnitude or value; </a:t>
            </a:r>
            <a:r>
              <a:rPr lang="en-IE" b="1" i="0" dirty="0">
                <a:solidFill>
                  <a:srgbClr val="333333"/>
                </a:solidFill>
                <a:effectLst/>
                <a:latin typeface="Georgia" panose="02040502050405020303" pitchFamily="18" charset="0"/>
              </a:rPr>
              <a:t>the amount of variation in a numerical result that is consistent with observation.</a:t>
            </a:r>
          </a:p>
          <a:p>
            <a:pPr algn="l"/>
            <a:r>
              <a:rPr lang="en-IE" b="1" i="0" dirty="0">
                <a:solidFill>
                  <a:srgbClr val="333333"/>
                </a:solidFill>
                <a:effectLst/>
                <a:latin typeface="Georgia" panose="02040502050405020303" pitchFamily="18" charset="0"/>
              </a:rPr>
              <a:t>2. a.</a:t>
            </a:r>
            <a:r>
              <a:rPr lang="en-IE" b="0" i="0" dirty="0">
                <a:solidFill>
                  <a:srgbClr val="333333"/>
                </a:solidFill>
                <a:effectLst/>
                <a:latin typeface="Georgia" panose="02040502050405020303" pitchFamily="18" charset="0"/>
              </a:rPr>
              <a:t> The state of </a:t>
            </a:r>
            <a:r>
              <a:rPr lang="en-IE" b="1" i="0" dirty="0">
                <a:solidFill>
                  <a:srgbClr val="333333"/>
                </a:solidFill>
                <a:effectLst/>
                <a:latin typeface="Georgia" panose="02040502050405020303" pitchFamily="18" charset="0"/>
              </a:rPr>
              <a:t>not being definitely known </a:t>
            </a:r>
            <a:r>
              <a:rPr lang="en-IE" b="0" i="0" dirty="0">
                <a:solidFill>
                  <a:srgbClr val="333333"/>
                </a:solidFill>
                <a:effectLst/>
                <a:latin typeface="Georgia" panose="02040502050405020303" pitchFamily="18" charset="0"/>
              </a:rPr>
              <a:t>or perfectly clear; doubtfulness or vagueness.</a:t>
            </a:r>
          </a:p>
          <a:p>
            <a:pPr marL="0" indent="0">
              <a:buNone/>
            </a:pPr>
            <a:br>
              <a:rPr lang="en-IE" dirty="0"/>
            </a:br>
            <a:endParaRPr lang="en-GB" dirty="0"/>
          </a:p>
        </p:txBody>
      </p:sp>
    </p:spTree>
    <p:extLst>
      <p:ext uri="{BB962C8B-B14F-4D97-AF65-F5344CB8AC3E}">
        <p14:creationId xmlns:p14="http://schemas.microsoft.com/office/powerpoint/2010/main" val="415606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8073-48C7-1B2A-6CBC-1CD70273E616}"/>
              </a:ext>
            </a:extLst>
          </p:cNvPr>
          <p:cNvSpPr>
            <a:spLocks noGrp="1"/>
          </p:cNvSpPr>
          <p:nvPr>
            <p:ph type="title"/>
          </p:nvPr>
        </p:nvSpPr>
        <p:spPr/>
        <p:txBody>
          <a:bodyPr/>
          <a:lstStyle/>
          <a:p>
            <a:r>
              <a:rPr lang="en-GB" dirty="0"/>
              <a:t>The IPCC definition</a:t>
            </a:r>
          </a:p>
        </p:txBody>
      </p:sp>
      <p:sp>
        <p:nvSpPr>
          <p:cNvPr id="3" name="Content Placeholder 2">
            <a:extLst>
              <a:ext uri="{FF2B5EF4-FFF2-40B4-BE49-F238E27FC236}">
                <a16:creationId xmlns:a16="http://schemas.microsoft.com/office/drawing/2014/main" id="{09002A87-E957-CB57-68D5-26E0CA6C90B4}"/>
              </a:ext>
            </a:extLst>
          </p:cNvPr>
          <p:cNvSpPr>
            <a:spLocks noGrp="1"/>
          </p:cNvSpPr>
          <p:nvPr>
            <p:ph idx="1"/>
          </p:nvPr>
        </p:nvSpPr>
        <p:spPr/>
        <p:txBody>
          <a:bodyPr>
            <a:normAutofit/>
          </a:bodyPr>
          <a:lstStyle/>
          <a:p>
            <a:pPr marL="0" indent="0">
              <a:buNone/>
            </a:pPr>
            <a:r>
              <a:rPr lang="en-GB" b="1" dirty="0"/>
              <a:t>A state of incomplete knowledge </a:t>
            </a:r>
            <a:r>
              <a:rPr lang="en-GB" dirty="0"/>
              <a:t>that can result from a lack of information or from disagreement about what is known or even knowable. It may have many types of sources, from imprecision in the data to ambiguously defined concepts or terminology, incomplete understanding of critical processes, or uncertain projections of human behaviour. Uncertainty can therefore be represented by quantitative measures (e.g., a probability density function) or by qualitative statements (e.g., reflecting the judgement of a team of experts)</a:t>
            </a:r>
          </a:p>
          <a:p>
            <a:pPr marL="0" indent="0">
              <a:buNone/>
            </a:pPr>
            <a:endParaRPr lang="en-GB" dirty="0"/>
          </a:p>
        </p:txBody>
      </p:sp>
    </p:spTree>
    <p:extLst>
      <p:ext uri="{BB962C8B-B14F-4D97-AF65-F5344CB8AC3E}">
        <p14:creationId xmlns:p14="http://schemas.microsoft.com/office/powerpoint/2010/main" val="373795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9EF3-0219-4565-FDD2-03CB9996B0E3}"/>
              </a:ext>
            </a:extLst>
          </p:cNvPr>
          <p:cNvSpPr>
            <a:spLocks noGrp="1"/>
          </p:cNvSpPr>
          <p:nvPr>
            <p:ph type="title"/>
          </p:nvPr>
        </p:nvSpPr>
        <p:spPr/>
        <p:txBody>
          <a:bodyPr/>
          <a:lstStyle/>
          <a:p>
            <a:r>
              <a:rPr lang="en-GB" dirty="0"/>
              <a:t>IPCC calibrated language</a:t>
            </a:r>
          </a:p>
        </p:txBody>
      </p:sp>
      <p:pic>
        <p:nvPicPr>
          <p:cNvPr id="3" name="Picture 2" descr="Fig. 1">
            <a:extLst>
              <a:ext uri="{FF2B5EF4-FFF2-40B4-BE49-F238E27FC236}">
                <a16:creationId xmlns:a16="http://schemas.microsoft.com/office/drawing/2014/main" id="{0A1F9E5D-B6DD-4329-7FBC-E6B1452BD8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6" t="50449" r="6206" b="-786"/>
          <a:stretch/>
        </p:blipFill>
        <p:spPr bwMode="auto">
          <a:xfrm>
            <a:off x="738831" y="2062523"/>
            <a:ext cx="4794920" cy="25637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2">
            <a:extLst>
              <a:ext uri="{FF2B5EF4-FFF2-40B4-BE49-F238E27FC236}">
                <a16:creationId xmlns:a16="http://schemas.microsoft.com/office/drawing/2014/main" id="{91396BC2-0533-FD86-E507-3FFCC4A93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943" y="2541546"/>
            <a:ext cx="4231091" cy="17749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2A0280-CDAA-8B47-8E8A-AD6C0203CF57}"/>
              </a:ext>
            </a:extLst>
          </p:cNvPr>
          <p:cNvSpPr txBox="1"/>
          <p:nvPr/>
        </p:nvSpPr>
        <p:spPr>
          <a:xfrm>
            <a:off x="1981712" y="4713514"/>
            <a:ext cx="2309158" cy="369332"/>
          </a:xfrm>
          <a:prstGeom prst="rect">
            <a:avLst/>
          </a:prstGeom>
          <a:noFill/>
        </p:spPr>
        <p:txBody>
          <a:bodyPr wrap="none" rtlCol="0">
            <a:spAutoFit/>
          </a:bodyPr>
          <a:lstStyle/>
          <a:p>
            <a:r>
              <a:rPr lang="en-GB" dirty="0"/>
              <a:t>Quantitative measures</a:t>
            </a:r>
          </a:p>
        </p:txBody>
      </p:sp>
      <p:sp>
        <p:nvSpPr>
          <p:cNvPr id="7" name="TextBox 6">
            <a:extLst>
              <a:ext uri="{FF2B5EF4-FFF2-40B4-BE49-F238E27FC236}">
                <a16:creationId xmlns:a16="http://schemas.microsoft.com/office/drawing/2014/main" id="{F986D08B-3FF2-58E7-6890-09B47984EC30}"/>
              </a:ext>
            </a:extLst>
          </p:cNvPr>
          <p:cNvSpPr txBox="1"/>
          <p:nvPr/>
        </p:nvSpPr>
        <p:spPr>
          <a:xfrm>
            <a:off x="7253999" y="4463142"/>
            <a:ext cx="2306978" cy="369332"/>
          </a:xfrm>
          <a:prstGeom prst="rect">
            <a:avLst/>
          </a:prstGeom>
          <a:noFill/>
        </p:spPr>
        <p:txBody>
          <a:bodyPr wrap="none" rtlCol="0">
            <a:spAutoFit/>
          </a:bodyPr>
          <a:lstStyle/>
          <a:p>
            <a:r>
              <a:rPr lang="en-GB" dirty="0"/>
              <a:t>Qualitative statements</a:t>
            </a:r>
          </a:p>
        </p:txBody>
      </p:sp>
    </p:spTree>
    <p:extLst>
      <p:ext uri="{BB962C8B-B14F-4D97-AF65-F5344CB8AC3E}">
        <p14:creationId xmlns:p14="http://schemas.microsoft.com/office/powerpoint/2010/main" val="3021988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0062-0060-C25A-44FB-F6FD90169576}"/>
              </a:ext>
            </a:extLst>
          </p:cNvPr>
          <p:cNvSpPr>
            <a:spLocks noGrp="1"/>
          </p:cNvSpPr>
          <p:nvPr>
            <p:ph type="title"/>
          </p:nvPr>
        </p:nvSpPr>
        <p:spPr/>
        <p:txBody>
          <a:bodyPr/>
          <a:lstStyle/>
          <a:p>
            <a:r>
              <a:rPr lang="en-GB" dirty="0"/>
              <a:t>Why do we need to report uncertainty?</a:t>
            </a:r>
          </a:p>
        </p:txBody>
      </p:sp>
      <p:pic>
        <p:nvPicPr>
          <p:cNvPr id="3" name="Picture 2">
            <a:extLst>
              <a:ext uri="{FF2B5EF4-FFF2-40B4-BE49-F238E27FC236}">
                <a16:creationId xmlns:a16="http://schemas.microsoft.com/office/drawing/2014/main" id="{14B70307-5BA1-A21F-4020-0D4188A1EE60}"/>
              </a:ext>
            </a:extLst>
          </p:cNvPr>
          <p:cNvPicPr>
            <a:picLocks noChangeAspect="1"/>
          </p:cNvPicPr>
          <p:nvPr/>
        </p:nvPicPr>
        <p:blipFill>
          <a:blip r:embed="rId2"/>
          <a:stretch>
            <a:fillRect/>
          </a:stretch>
        </p:blipFill>
        <p:spPr>
          <a:xfrm>
            <a:off x="940904" y="1776309"/>
            <a:ext cx="4328826" cy="3305382"/>
          </a:xfrm>
          <a:prstGeom prst="rect">
            <a:avLst/>
          </a:prstGeom>
        </p:spPr>
      </p:pic>
      <p:sp>
        <p:nvSpPr>
          <p:cNvPr id="4" name="TextBox 3">
            <a:extLst>
              <a:ext uri="{FF2B5EF4-FFF2-40B4-BE49-F238E27FC236}">
                <a16:creationId xmlns:a16="http://schemas.microsoft.com/office/drawing/2014/main" id="{93785B66-2BF3-0125-7CE8-D8AE7E8CFD2E}"/>
              </a:ext>
            </a:extLst>
          </p:cNvPr>
          <p:cNvSpPr txBox="1"/>
          <p:nvPr/>
        </p:nvSpPr>
        <p:spPr>
          <a:xfrm>
            <a:off x="6188765" y="1974574"/>
            <a:ext cx="2955235" cy="1477328"/>
          </a:xfrm>
          <a:prstGeom prst="rect">
            <a:avLst/>
          </a:prstGeom>
          <a:noFill/>
        </p:spPr>
        <p:txBody>
          <a:bodyPr wrap="square" rtlCol="0">
            <a:spAutoFit/>
          </a:bodyPr>
          <a:lstStyle/>
          <a:p>
            <a:r>
              <a:rPr lang="en-GB" dirty="0"/>
              <a:t>Why not just say:</a:t>
            </a:r>
          </a:p>
          <a:p>
            <a:endParaRPr lang="en-GB" dirty="0"/>
          </a:p>
          <a:p>
            <a:r>
              <a:rPr lang="en-GB" dirty="0"/>
              <a:t>The temperature in 2051 will be 1.63 degrees higher than the historical average</a:t>
            </a:r>
          </a:p>
        </p:txBody>
      </p:sp>
    </p:spTree>
    <p:extLst>
      <p:ext uri="{BB962C8B-B14F-4D97-AF65-F5344CB8AC3E}">
        <p14:creationId xmlns:p14="http://schemas.microsoft.com/office/powerpoint/2010/main" val="1638478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F14A9-6199-7B40-89CD-ECC6CE50E10D}" vid="{9A858FEC-64F3-E640-BF82-F2FDCED49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esu_template</Template>
  <TotalTime>1542</TotalTime>
  <Words>1309</Words>
  <Application>Microsoft Macintosh PowerPoint</Application>
  <PresentationFormat>Widescreen</PresentationFormat>
  <Paragraphs>178</Paragraphs>
  <Slides>38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Georgia</vt:lpstr>
      <vt:lpstr>Office Theme</vt:lpstr>
      <vt:lpstr>Quantifying uncertainty</vt:lpstr>
      <vt:lpstr>What are these predictions? What is uncertainty?</vt:lpstr>
      <vt:lpstr>IPCC calibrated language</vt:lpstr>
      <vt:lpstr>What is uncertainty?</vt:lpstr>
      <vt:lpstr>Uncertainty often has a bad connotation in day to day language</vt:lpstr>
      <vt:lpstr>What is uncertainty in scientific terms</vt:lpstr>
      <vt:lpstr>The IPCC definition</vt:lpstr>
      <vt:lpstr>IPCC calibrated language</vt:lpstr>
      <vt:lpstr>Why do we need to report uncertainty?</vt:lpstr>
      <vt:lpstr>Uncertainty for decision making</vt:lpstr>
      <vt:lpstr>Uncertainty for decision making</vt:lpstr>
      <vt:lpstr>Uncertainty in observations</vt:lpstr>
      <vt:lpstr>Uncertainty in models</vt:lpstr>
      <vt:lpstr>Different types of uncertainty in climate projections</vt:lpstr>
      <vt:lpstr>General model structure</vt:lpstr>
      <vt:lpstr>Process uncertainty – things we don’t know</vt:lpstr>
      <vt:lpstr>Process uncertainty – a question of scale</vt:lpstr>
      <vt:lpstr>PowerPoint Presentation</vt:lpstr>
      <vt:lpstr>Model intercomparison projects</vt:lpstr>
      <vt:lpstr>Models from all across the globe</vt:lpstr>
      <vt:lpstr>Uncertainty in models</vt:lpstr>
      <vt:lpstr>Different types of uncertainty in climate projections</vt:lpstr>
      <vt:lpstr>Parameter uncertainty</vt:lpstr>
      <vt:lpstr>Parameter uncertainty in practical 2</vt:lpstr>
      <vt:lpstr>Parameter sources of uncertainty</vt:lpstr>
      <vt:lpstr>Different types of uncertainty in climate projections</vt:lpstr>
      <vt:lpstr>Uncertainty from internal climate variability</vt:lpstr>
      <vt:lpstr>Uncertainty in models</vt:lpstr>
      <vt:lpstr>Future emissions scenarios</vt:lpstr>
      <vt:lpstr>Uncertainty in models</vt:lpstr>
      <vt:lpstr>IPCC calibrated language</vt:lpstr>
      <vt:lpstr>Adding up sources of uncertainty</vt:lpstr>
      <vt:lpstr>Uncertainty increases in time</vt:lpstr>
      <vt:lpstr>Uncertainty increases in time</vt:lpstr>
      <vt:lpstr>Adding up sources of uncertainty</vt:lpstr>
      <vt:lpstr>If they’re so varied, how do we know the models are right?</vt:lpstr>
      <vt:lpstr>Dynamics model predictions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Qunatifying uncertainty</dc:title>
  <dc:creator>Silvia Caldararu</dc:creator>
  <cp:lastModifiedBy>Silvia Caldararu</cp:lastModifiedBy>
  <cp:revision>1</cp:revision>
  <dcterms:created xsi:type="dcterms:W3CDTF">2023-02-21T18:02:52Z</dcterms:created>
  <dcterms:modified xsi:type="dcterms:W3CDTF">2025-02-18T12:42:36Z</dcterms:modified>
</cp:coreProperties>
</file>